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2" r:id="rId5"/>
    <p:sldId id="259" r:id="rId6"/>
    <p:sldId id="310" r:id="rId7"/>
    <p:sldId id="306" r:id="rId8"/>
    <p:sldId id="305" r:id="rId9"/>
    <p:sldId id="312" r:id="rId10"/>
    <p:sldId id="313" r:id="rId11"/>
    <p:sldId id="307" r:id="rId12"/>
    <p:sldId id="308" r:id="rId13"/>
    <p:sldId id="309" r:id="rId14"/>
    <p:sldId id="311" r:id="rId15"/>
    <p:sldId id="260" r:id="rId16"/>
    <p:sldId id="269" r:id="rId17"/>
    <p:sldId id="262" r:id="rId18"/>
    <p:sldId id="286" r:id="rId19"/>
    <p:sldId id="294" r:id="rId20"/>
    <p:sldId id="263" r:id="rId21"/>
    <p:sldId id="264" r:id="rId22"/>
    <p:sldId id="280" r:id="rId23"/>
    <p:sldId id="281" r:id="rId24"/>
    <p:sldId id="288" r:id="rId25"/>
    <p:sldId id="289" r:id="rId26"/>
    <p:sldId id="298" r:id="rId27"/>
    <p:sldId id="271" r:id="rId28"/>
    <p:sldId id="303" r:id="rId29"/>
    <p:sldId id="302" r:id="rId30"/>
    <p:sldId id="275" r:id="rId31"/>
    <p:sldId id="278" r:id="rId32"/>
    <p:sldId id="292" r:id="rId33"/>
    <p:sldId id="290" r:id="rId34"/>
    <p:sldId id="295" r:id="rId35"/>
    <p:sldId id="296" r:id="rId36"/>
    <p:sldId id="297" r:id="rId37"/>
    <p:sldId id="299" r:id="rId38"/>
    <p:sldId id="300" r:id="rId39"/>
    <p:sldId id="301" r:id="rId40"/>
    <p:sldId id="30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6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8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32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87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404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0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67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396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6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3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69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6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0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76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48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84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38BC6-5EE5-49B8-B5DC-FBC8263706F3}" type="datetimeFigureOut">
              <a:rPr lang="zh-TW" altLang="en-US" smtClean="0"/>
              <a:t>2025/12/22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C1B2BD-E53D-4217-B6A1-3FF56458C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36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youtu.be/NoX6zDuDsLQ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ig.com/StockForm/f01.xls" TargetMode="External"/><Relationship Id="rId2" Type="http://schemas.openxmlformats.org/officeDocument/2006/relationships/hyperlink" Target="https://www.kgi.com.tw/zh-tw/-/media/files/kgis/stock-agent/form/agency_1.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g.co/kgs/7kaPb9h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BF4A3-9850-2E23-C62D-A0E8B84C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24" y="900437"/>
            <a:ext cx="10512552" cy="3687565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6600" dirty="0"/>
              <a:t>大倉代領 股東紀念品領取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00F251-803D-4007-88E2-AF6D04C13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5" y="169862"/>
            <a:ext cx="3638550" cy="3086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4B909A-779C-47CB-BD3D-9B283142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71783"/>
            <a:ext cx="4113276" cy="34654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B3FE8D-B302-4143-9243-26F9C0D72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77" y="47308"/>
            <a:ext cx="4835875" cy="34899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6E512E1-70CC-4920-BB89-D6EE21F38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13" y="4796033"/>
            <a:ext cx="6867525" cy="20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891A4-FB36-4BCB-AD02-03681EA5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392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興櫃是不同頁面匯入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218242-ABAE-4026-927C-72ED6DC94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208785"/>
            <a:ext cx="11292840" cy="5943829"/>
          </a:xfrm>
        </p:spPr>
      </p:pic>
    </p:spTree>
    <p:extLst>
      <p:ext uri="{BB962C8B-B14F-4D97-AF65-F5344CB8AC3E}">
        <p14:creationId xmlns:p14="http://schemas.microsoft.com/office/powerpoint/2010/main" val="389953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45BD0-626B-4472-9862-B6ED28A9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365"/>
            <a:ext cx="10515600" cy="1325563"/>
          </a:xfrm>
        </p:spPr>
        <p:txBody>
          <a:bodyPr/>
          <a:lstStyle/>
          <a:p>
            <a:r>
              <a:rPr lang="zh-TW" altLang="en-US" dirty="0"/>
              <a:t>編輯器順序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E73098-F379-4464-9316-A79E3DB9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82980"/>
            <a:ext cx="11102340" cy="61551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894F70-F714-43FE-ADDF-362DEE40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17" y="1227619"/>
            <a:ext cx="10174103" cy="65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7FFB2-9E85-479E-86D3-BADD1540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62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編輯器順序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8ABFB4-2BB2-4220-A6A5-D5945DF8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10"/>
            <a:ext cx="10515600" cy="5155565"/>
          </a:xfrm>
        </p:spPr>
        <p:txBody>
          <a:bodyPr>
            <a:normAutofit/>
          </a:bodyPr>
          <a:lstStyle/>
          <a:p>
            <a:r>
              <a:rPr lang="en-US" altLang="zh-TW" b="1" dirty="0"/>
              <a:t>1</a:t>
            </a:r>
            <a:r>
              <a:rPr lang="zh-TW" altLang="en-US" b="1" dirty="0"/>
              <a:t>請按</a:t>
            </a:r>
            <a:r>
              <a:rPr lang="en-US" altLang="zh-TW" b="1" dirty="0"/>
              <a:t>open</a:t>
            </a:r>
            <a:r>
              <a:rPr lang="zh-TW" altLang="en-US" b="1" dirty="0"/>
              <a:t>打開大倉傳給你的模組</a:t>
            </a:r>
            <a:endParaRPr lang="en-US" altLang="zh-TW" b="1" dirty="0"/>
          </a:p>
          <a:p>
            <a:r>
              <a:rPr lang="en-US" altLang="zh-TW" b="1" dirty="0"/>
              <a:t>2</a:t>
            </a:r>
            <a:r>
              <a:rPr lang="zh-TW" altLang="en-US" b="1" dirty="0"/>
              <a:t>請按</a:t>
            </a:r>
            <a:r>
              <a:rPr lang="en-US" altLang="zh-TW" b="1" dirty="0"/>
              <a:t>Edit</a:t>
            </a:r>
            <a:r>
              <a:rPr lang="zh-TW" altLang="en-US" b="1" dirty="0"/>
              <a:t>再按</a:t>
            </a:r>
            <a:r>
              <a:rPr lang="en-US" altLang="zh-TW" b="1" dirty="0"/>
              <a:t>replace</a:t>
            </a:r>
            <a:r>
              <a:rPr lang="zh-TW" altLang="en-US" b="1" dirty="0"/>
              <a:t>將模組內 姓名 </a:t>
            </a:r>
            <a:r>
              <a:rPr lang="en-US" altLang="zh-TW" b="1" dirty="0"/>
              <a:t>/</a:t>
            </a:r>
            <a:r>
              <a:rPr lang="zh-TW" altLang="en-US" b="1" dirty="0"/>
              <a:t>身分證字號</a:t>
            </a:r>
            <a:r>
              <a:rPr lang="en-US" altLang="zh-TW" b="1" dirty="0"/>
              <a:t>/</a:t>
            </a:r>
            <a:r>
              <a:rPr lang="zh-TW" altLang="en-US" b="1" dirty="0"/>
              <a:t>分公司編碼 個別替換成自己的 方可匯入自己的暫存匣</a:t>
            </a:r>
            <a:endParaRPr lang="en-US" altLang="zh-TW" b="1" dirty="0"/>
          </a:p>
          <a:p>
            <a:r>
              <a:rPr lang="en-US" altLang="zh-TW" b="1" dirty="0"/>
              <a:t>3</a:t>
            </a:r>
            <a:r>
              <a:rPr lang="zh-TW" altLang="en-US" b="1" dirty="0"/>
              <a:t>若不知分公司編碼 可先自行於暫存</a:t>
            </a:r>
            <a:r>
              <a:rPr lang="en-US" altLang="zh-TW" b="1" dirty="0"/>
              <a:t>/</a:t>
            </a:r>
            <a:r>
              <a:rPr lang="zh-TW" altLang="en-US" b="1" dirty="0"/>
              <a:t>下單匣</a:t>
            </a:r>
            <a:r>
              <a:rPr lang="en-US" altLang="zh-TW" b="1" dirty="0"/>
              <a:t>key</a:t>
            </a:r>
            <a:r>
              <a:rPr lang="zh-TW" altLang="en-US" b="1" dirty="0"/>
              <a:t>一筆 一股下單然後從暫存</a:t>
            </a:r>
            <a:r>
              <a:rPr lang="en-US" altLang="zh-TW" b="1" dirty="0"/>
              <a:t>/</a:t>
            </a:r>
            <a:r>
              <a:rPr lang="zh-TW" altLang="en-US" b="1" dirty="0"/>
              <a:t>下單匣匯出檔案 用編輯器打開此檔案即可看到自己的分公司編碼例如</a:t>
            </a:r>
            <a:r>
              <a:rPr lang="en-US" altLang="zh-TW" b="1" dirty="0"/>
              <a:t>8886-0570303</a:t>
            </a:r>
            <a:r>
              <a:rPr lang="zh-TW" altLang="en-US" b="1" dirty="0"/>
              <a:t> 抄下來 等等</a:t>
            </a:r>
            <a:r>
              <a:rPr lang="en-US" altLang="zh-TW" b="1" dirty="0"/>
              <a:t>replace</a:t>
            </a:r>
            <a:r>
              <a:rPr lang="zh-TW" altLang="en-US" b="1" dirty="0"/>
              <a:t>的時候用得到</a:t>
            </a:r>
            <a:endParaRPr lang="en-US" altLang="zh-TW" b="1" dirty="0"/>
          </a:p>
          <a:p>
            <a:r>
              <a:rPr lang="en-US" altLang="zh-TW" b="1" dirty="0"/>
              <a:t>4</a:t>
            </a:r>
            <a:r>
              <a:rPr lang="zh-TW" altLang="en-US" b="1" dirty="0"/>
              <a:t>按下</a:t>
            </a:r>
            <a:r>
              <a:rPr lang="en-US" altLang="zh-TW" b="1" dirty="0"/>
              <a:t>replace</a:t>
            </a:r>
            <a:r>
              <a:rPr lang="zh-TW" altLang="en-US" b="1" dirty="0"/>
              <a:t>記得等右下方編輯器跑完 全部替換後 存檔 即做成可匯入自身軟體的模組 </a:t>
            </a:r>
            <a:endParaRPr lang="en-US" altLang="zh-TW" b="1" dirty="0"/>
          </a:p>
          <a:p>
            <a:r>
              <a:rPr lang="en-US" altLang="zh-TW" b="1" dirty="0"/>
              <a:t>5</a:t>
            </a:r>
            <a:r>
              <a:rPr lang="zh-TW" altLang="en-US" b="1" dirty="0"/>
              <a:t>檢查有無錯誤是否都是零股一股 沒問題後 按確認送出即會掛隔日早上的單全部買進一股 注意特殊的全額交割股 需當日預收款項才能買</a:t>
            </a:r>
            <a:endParaRPr lang="en-US" altLang="zh-TW" b="1" dirty="0"/>
          </a:p>
          <a:p>
            <a:r>
              <a:rPr lang="en-US" altLang="zh-TW" b="1" dirty="0"/>
              <a:t>6</a:t>
            </a:r>
            <a:r>
              <a:rPr lang="zh-TW" altLang="en-US" b="1" dirty="0"/>
              <a:t>興櫃模組的匯入點 通常不在零股介面 而是在興櫃介面</a:t>
            </a:r>
          </a:p>
        </p:txBody>
      </p:sp>
    </p:spTree>
    <p:extLst>
      <p:ext uri="{BB962C8B-B14F-4D97-AF65-F5344CB8AC3E}">
        <p14:creationId xmlns:p14="http://schemas.microsoft.com/office/powerpoint/2010/main" val="216202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E6F0A-A4AB-471D-BACB-8B2C99ED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B6445-8ECC-47BF-BB6C-5DF29034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1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全額交割股 記得要於當日預收款項 才能買到 預收個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2000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應該夠</a:t>
            </a:r>
            <a:endParaRPr lang="en-US" altLang="zh-TW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2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記得興櫃風險預告書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/KY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股風險預告書 要簽署才能買</a:t>
            </a:r>
            <a:endParaRPr lang="en-US" altLang="zh-TW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3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興櫃無法設定漲停買進 匯入模組後 請自行檢查 設定值須高於當時股價才能買到 設定值可自行調整</a:t>
            </a:r>
            <a:endParaRPr lang="en-US" altLang="zh-TW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4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隔日漲停的股票會買不到 請向大倉索取完整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EXCEL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模組名單 方便自行變色紀錄哪些是漲停沒買到的 日後解除漲停時再補買</a:t>
            </a:r>
            <a:endParaRPr lang="en-US" altLang="zh-TW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5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持有一股後 請進入零股爽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https://xn--g10a707b.tw/gift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 設定自動投票 </a:t>
            </a:r>
            <a:endParaRPr lang="en-US" altLang="zh-TW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兩個步驟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1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上傳憑證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</a:rPr>
              <a:t>/2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設定那邊 請設定代領商為大倉代領 即可完成設定</a:t>
            </a:r>
          </a:p>
        </p:txBody>
      </p:sp>
    </p:spTree>
    <p:extLst>
      <p:ext uri="{BB962C8B-B14F-4D97-AF65-F5344CB8AC3E}">
        <p14:creationId xmlns:p14="http://schemas.microsoft.com/office/powerpoint/2010/main" val="186771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26670-193E-42D9-BA86-A6ACA610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07762"/>
            <a:ext cx="9601196" cy="1303867"/>
          </a:xfrm>
        </p:spPr>
        <p:txBody>
          <a:bodyPr/>
          <a:lstStyle/>
          <a:p>
            <a:r>
              <a:rPr lang="zh-TW" altLang="en-US" dirty="0"/>
              <a:t>設定 自動投票 上傳憑證後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C4065D-E5B9-4A96-997B-77F8E4021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254443"/>
            <a:ext cx="4648198" cy="811835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C13394-EC63-4F17-9C8B-F67942C3C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54443"/>
            <a:ext cx="5429250" cy="81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56B9-84E4-11CD-9FAC-C5A0C223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8086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股東會紀念品有那些</a:t>
            </a:r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996129-2AA1-3B5C-20AD-F262C63F9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954"/>
            <a:ext cx="10515600" cy="425196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200" b="1" dirty="0"/>
              <a:t>1.</a:t>
            </a:r>
            <a:r>
              <a:rPr lang="zh-TW" altLang="en-US" sz="2200" b="1" dirty="0"/>
              <a:t>王品、燦坤、環球禮券、</a:t>
            </a:r>
            <a:endParaRPr lang="en-US" altLang="zh-TW" sz="2200" b="1" dirty="0"/>
          </a:p>
          <a:p>
            <a:r>
              <a:rPr lang="zh-TW" altLang="en-US" sz="2200" b="1" dirty="0"/>
              <a:t>超商商品卡、折價券、餐券、</a:t>
            </a:r>
            <a:endParaRPr lang="en-US" altLang="zh-TW" sz="2200" b="1" dirty="0"/>
          </a:p>
          <a:p>
            <a:r>
              <a:rPr lang="zh-TW" altLang="en-US" sz="2200" b="1" dirty="0"/>
              <a:t>住宿券、阿瘦兌換券、 門票。</a:t>
            </a:r>
            <a:endParaRPr lang="en-US" altLang="zh-TW" sz="2200" b="1" dirty="0"/>
          </a:p>
          <a:p>
            <a:r>
              <a:rPr lang="en-US" altLang="zh-TW" sz="2200" b="1" dirty="0"/>
              <a:t>2.</a:t>
            </a:r>
            <a:r>
              <a:rPr lang="zh-TW" altLang="en-US" sz="2200" b="1" dirty="0"/>
              <a:t>米、鹽、麵條、泡麵、咖哩包。</a:t>
            </a:r>
            <a:endParaRPr lang="en-US" altLang="zh-TW" sz="2200" b="1" dirty="0"/>
          </a:p>
          <a:p>
            <a:r>
              <a:rPr lang="en-US" altLang="zh-TW" sz="2200" b="1" dirty="0"/>
              <a:t>3.</a:t>
            </a:r>
            <a:r>
              <a:rPr lang="zh-TW" altLang="en-US" sz="2200" b="1" dirty="0"/>
              <a:t>肥皂、洗衣乳、洗碗精、 沐浴乳</a:t>
            </a:r>
            <a:endParaRPr lang="en-US" altLang="zh-TW" sz="2200" b="1" dirty="0"/>
          </a:p>
          <a:p>
            <a:pPr marL="0" indent="0">
              <a:buNone/>
            </a:pPr>
            <a:r>
              <a:rPr lang="zh-TW" altLang="en-US" sz="2200" b="1" dirty="0"/>
              <a:t>洗髮精、牙膏牙刷、保養品等等。</a:t>
            </a:r>
            <a:endParaRPr lang="en-US" altLang="zh-TW" sz="2200" b="1" dirty="0"/>
          </a:p>
          <a:p>
            <a:r>
              <a:rPr lang="en-US" altLang="zh-TW" sz="2200" b="1" dirty="0"/>
              <a:t>4.</a:t>
            </a:r>
            <a:r>
              <a:rPr lang="zh-TW" altLang="en-US" sz="2200" b="1" dirty="0"/>
              <a:t>各式生活用品、保鮮盒、鍋、碗</a:t>
            </a:r>
            <a:endParaRPr lang="en-US" altLang="zh-TW" sz="2200" b="1" dirty="0"/>
          </a:p>
          <a:p>
            <a:pPr marL="0" indent="0">
              <a:buNone/>
            </a:pPr>
            <a:r>
              <a:rPr lang="zh-TW" altLang="en-US" sz="2200" b="1" dirty="0"/>
              <a:t>餐具、毛毯、充電器、電燈檯燈等。</a:t>
            </a:r>
            <a:endParaRPr lang="en-US" altLang="zh-TW" sz="2200" b="1" dirty="0"/>
          </a:p>
          <a:p>
            <a:r>
              <a:rPr lang="en-US" altLang="zh-TW" sz="2200" b="1" dirty="0"/>
              <a:t>5.</a:t>
            </a:r>
            <a:r>
              <a:rPr lang="zh-TW" altLang="en-US" sz="2200" b="1" dirty="0"/>
              <a:t>公司本身相關的產品或優惠。</a:t>
            </a:r>
            <a:endParaRPr lang="en-US" altLang="zh-TW" sz="2200" b="1" dirty="0"/>
          </a:p>
          <a:p>
            <a:r>
              <a:rPr lang="en-US" altLang="zh-TW" sz="2200" b="1" dirty="0"/>
              <a:t>6.</a:t>
            </a:r>
            <a:r>
              <a:rPr lang="zh-TW" altLang="en-US" sz="2200" b="1" dirty="0"/>
              <a:t>保健食品、各式飲品食品</a:t>
            </a:r>
            <a:endParaRPr lang="en-US" altLang="zh-TW" sz="2200" b="1" dirty="0"/>
          </a:p>
          <a:p>
            <a:r>
              <a:rPr lang="zh-TW" altLang="en-US" sz="2200" b="1" dirty="0"/>
              <a:t>其實每年都不同 有個概念即可。</a:t>
            </a:r>
          </a:p>
        </p:txBody>
      </p:sp>
      <p:pic>
        <p:nvPicPr>
          <p:cNvPr id="4100" name="Picture 4" descr="股東會紀念品 實用仍是主流 - 財經要聞 - 工商時報">
            <a:extLst>
              <a:ext uri="{FF2B5EF4-FFF2-40B4-BE49-F238E27FC236}">
                <a16:creationId xmlns:a16="http://schemas.microsoft.com/office/drawing/2014/main" id="{5AF97E0B-A4C7-C9E6-7B76-A0E34858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54" y="1724998"/>
            <a:ext cx="6425434" cy="467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7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B50AB-39AD-7E82-921C-EA4CA4DE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316596" cy="1719072"/>
          </a:xfrm>
        </p:spPr>
        <p:txBody>
          <a:bodyPr anchor="b">
            <a:normAutofit fontScale="90000"/>
          </a:bodyPr>
          <a:lstStyle/>
          <a:p>
            <a:r>
              <a:rPr lang="zh-TW" altLang="en-US" sz="5400" dirty="0"/>
              <a:t>下單</a:t>
            </a:r>
            <a:r>
              <a:rPr lang="en-US" altLang="zh-TW" sz="5400" dirty="0"/>
              <a:t>~</a:t>
            </a:r>
            <a:br>
              <a:rPr lang="en-US" altLang="zh-TW" sz="5400" dirty="0"/>
            </a:br>
            <a:r>
              <a:rPr lang="zh-TW" altLang="en-US" sz="5400" dirty="0"/>
              <a:t>先求安全</a:t>
            </a:r>
            <a:r>
              <a:rPr lang="en-US" altLang="zh-TW" sz="5400" dirty="0"/>
              <a:t>~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C230C9-0C3B-C185-28E0-B84BA26D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zh-TW" altLang="en-US" sz="2200" b="1" dirty="0"/>
              <a:t>肥手指</a:t>
            </a:r>
            <a:r>
              <a:rPr lang="en-US" altLang="zh-TW" sz="2200" b="1" dirty="0"/>
              <a:t>~</a:t>
            </a:r>
            <a:br>
              <a:rPr lang="en-US" altLang="zh-TW" sz="2200" b="1" dirty="0"/>
            </a:br>
            <a:r>
              <a:rPr lang="zh-TW" altLang="en-US" sz="2200" b="1" dirty="0"/>
              <a:t>怕為了買一股按成一張，</a:t>
            </a:r>
            <a:br>
              <a:rPr lang="en-US" altLang="zh-TW" sz="2200" b="1" dirty="0"/>
            </a:br>
            <a:r>
              <a:rPr lang="zh-TW" altLang="en-US" sz="2200" b="1" dirty="0"/>
              <a:t>所以用大倉一股全餐模組，</a:t>
            </a:r>
            <a:br>
              <a:rPr lang="en-US" altLang="zh-TW" sz="2200" b="1" dirty="0"/>
            </a:br>
            <a:r>
              <a:rPr lang="zh-TW" altLang="en-US" sz="2200" b="1" dirty="0">
                <a:solidFill>
                  <a:srgbClr val="FF0000"/>
                </a:solidFill>
              </a:rPr>
              <a:t>安全 省時 省力</a:t>
            </a:r>
            <a:r>
              <a:rPr lang="zh-TW" altLang="en-US" sz="2200" b="1" dirty="0"/>
              <a:t>。</a:t>
            </a:r>
            <a:endParaRPr lang="en-US" altLang="zh-TW" sz="2200" b="1" dirty="0"/>
          </a:p>
          <a:p>
            <a:r>
              <a:rPr lang="zh-TW" altLang="en-US" sz="2200" b="1" dirty="0"/>
              <a:t>現在已有國票</a:t>
            </a:r>
            <a:r>
              <a:rPr lang="en-US" altLang="zh-TW" sz="2200" b="1" dirty="0"/>
              <a:t>/</a:t>
            </a:r>
            <a:r>
              <a:rPr lang="zh-TW" altLang="en-US" sz="2200" b="1" dirty="0"/>
              <a:t>國泰</a:t>
            </a:r>
            <a:r>
              <a:rPr lang="en-US" altLang="zh-TW" sz="2200" b="1" dirty="0"/>
              <a:t>/</a:t>
            </a:r>
            <a:r>
              <a:rPr lang="zh-TW" altLang="en-US" sz="2200" b="1" dirty="0"/>
              <a:t>富邦</a:t>
            </a:r>
            <a:r>
              <a:rPr lang="en-US" altLang="zh-TW" sz="2200" b="1" dirty="0"/>
              <a:t>/</a:t>
            </a:r>
            <a:r>
              <a:rPr lang="zh-TW" altLang="en-US" sz="2200" b="1" dirty="0"/>
              <a:t>群益</a:t>
            </a:r>
            <a:r>
              <a:rPr lang="en-US" altLang="zh-TW" sz="2200" b="1" dirty="0"/>
              <a:t>/</a:t>
            </a:r>
            <a:r>
              <a:rPr lang="zh-TW" altLang="en-US" sz="2200" b="1" dirty="0"/>
              <a:t>兆豐證券模組</a:t>
            </a:r>
            <a:br>
              <a:rPr lang="en-US" altLang="zh-TW" sz="2200" b="1" dirty="0"/>
            </a:br>
            <a:r>
              <a:rPr lang="zh-TW" altLang="en-US" sz="2200" b="1" dirty="0"/>
              <a:t>推薦國票或國泰或群益 是最新版</a:t>
            </a:r>
            <a:endParaRPr lang="en-US" altLang="zh-TW" sz="2200" b="1" dirty="0"/>
          </a:p>
          <a:p>
            <a:r>
              <a:rPr lang="zh-TW" altLang="en-US" sz="2200" b="1" dirty="0"/>
              <a:t>建議新開一戶將一股與原本投資的證券戶分開</a:t>
            </a:r>
            <a:r>
              <a:rPr lang="en-US" altLang="zh-TW" sz="2200" b="1" dirty="0"/>
              <a:t>,</a:t>
            </a:r>
            <a:r>
              <a:rPr lang="zh-TW" altLang="en-US" sz="2200" b="1" dirty="0"/>
              <a:t>比較好查閱以免混淆</a:t>
            </a:r>
            <a:br>
              <a:rPr lang="en-US" altLang="zh-TW" sz="2200" b="1" dirty="0"/>
            </a:br>
            <a:endParaRPr lang="zh-TW" altLang="en-US" sz="2200" b="1" dirty="0"/>
          </a:p>
        </p:txBody>
      </p:sp>
      <p:pic>
        <p:nvPicPr>
          <p:cNvPr id="5122" name="Picture 2" descr="股票中的胖手指是什麼意思？股市術語解析及應用">
            <a:extLst>
              <a:ext uri="{FF2B5EF4-FFF2-40B4-BE49-F238E27FC236}">
                <a16:creationId xmlns:a16="http://schemas.microsoft.com/office/drawing/2014/main" id="{8C0E6044-785E-C7BA-F1A9-01792DC4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930" y="82016"/>
            <a:ext cx="5020056" cy="251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65EE08-E193-416A-B7E0-F71D2D6B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32" y="2358592"/>
            <a:ext cx="4440675" cy="29139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5EAC91-297F-4169-9397-75E10184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24" y="4421041"/>
            <a:ext cx="4044315" cy="24369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F19FA58-D53E-4FA4-9B05-BA881B954B66}"/>
              </a:ext>
            </a:extLst>
          </p:cNvPr>
          <p:cNvSpPr/>
          <p:nvPr/>
        </p:nvSpPr>
        <p:spPr>
          <a:xfrm>
            <a:off x="3947532" y="5588196"/>
            <a:ext cx="449353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這四位可以協助開戶 </a:t>
            </a:r>
            <a:br>
              <a:rPr lang="en-US" altLang="zh-TW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TW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記得跟他們說是大倉代領的</a:t>
            </a:r>
            <a:endParaRPr lang="zh-TW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94B2CE-0F43-48A5-9706-FA9ED4E3A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56" y="1981963"/>
            <a:ext cx="4295523" cy="26256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FB7FE5-D3AD-4653-BFDF-F754F9198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61" y="108888"/>
            <a:ext cx="3746802" cy="22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D3323-1288-7711-AECF-E04D5C9A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zh-TW" altLang="en-US" sz="5400"/>
              <a:t>何時要買股票</a:t>
            </a:r>
            <a:r>
              <a:rPr lang="en-US" altLang="zh-TW" sz="5400"/>
              <a:t>?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7263EA-525C-FAFD-5B2F-83FE610E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06" y="2538020"/>
            <a:ext cx="3736848" cy="368046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zh-TW" altLang="en-US" sz="1600" b="1" dirty="0"/>
              <a:t>每年的五六月都是股東會旺季</a:t>
            </a:r>
            <a:br>
              <a:rPr lang="en-US" altLang="zh-TW" sz="1600" b="1" dirty="0"/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投資人必須在「最後過戶日」前買進股票，</a:t>
            </a: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才能領取紀念品，</a:t>
            </a:r>
            <a:endParaRPr lang="en-US" altLang="zh-TW" sz="1600" b="1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最後過戶日為股東會召開前 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60 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日，</a:t>
            </a: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再加上台股有 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T+2 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的交割規定，</a:t>
            </a: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也就是說</a:t>
            </a:r>
            <a:r>
              <a:rPr lang="zh-TW" altLang="en-US" sz="16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在股東會前的</a:t>
            </a:r>
            <a:r>
              <a:rPr lang="en-US" altLang="zh-TW" sz="16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62</a:t>
            </a:r>
            <a:r>
              <a:rPr lang="zh-TW" altLang="en-US" sz="16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天買進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，</a:t>
            </a:r>
            <a:endParaRPr lang="en-US" altLang="zh-TW" sz="1600" b="1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即可領取股東會紀念品。</a:t>
            </a: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指定時間前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(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開會日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62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天前買入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)</a:t>
            </a: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，</a:t>
            </a:r>
            <a:br>
              <a:rPr lang="en-US" altLang="zh-TW" sz="1600" b="1" i="0" dirty="0">
                <a:effectLst/>
                <a:latin typeface="Roboto" panose="02000000000000000000" pitchFamily="2" charset="0"/>
              </a:rPr>
            </a:br>
            <a:r>
              <a:rPr lang="zh-TW" altLang="en-US" sz="1600" b="1" i="0" dirty="0">
                <a:effectLst/>
                <a:latin typeface="Roboto" panose="02000000000000000000" pitchFamily="2" charset="0"/>
              </a:rPr>
              <a:t>最早二月初就要開始買入了</a:t>
            </a:r>
            <a:r>
              <a:rPr lang="en-US" altLang="zh-TW" sz="1600" b="1" i="0" dirty="0">
                <a:effectLst/>
                <a:latin typeface="Roboto" panose="02000000000000000000" pitchFamily="2" charset="0"/>
              </a:rPr>
              <a:t>!</a:t>
            </a:r>
            <a:endParaRPr lang="zh-TW" altLang="en-US" sz="1600" b="1" dirty="0"/>
          </a:p>
        </p:txBody>
      </p:sp>
      <p:pic>
        <p:nvPicPr>
          <p:cNvPr id="6146" name="Picture 2" descr="股東會紀念品怎麼領？零股可以領嗎？ | YOTTA友讀——陪你成長的學習夥伴｜跨領域線上學習平台">
            <a:extLst>
              <a:ext uri="{FF2B5EF4-FFF2-40B4-BE49-F238E27FC236}">
                <a16:creationId xmlns:a16="http://schemas.microsoft.com/office/drawing/2014/main" id="{04E59F8A-5803-DC63-2F0A-716BFA66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7784" y="754918"/>
            <a:ext cx="6903720" cy="48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09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87666-DCB1-2462-B7EF-D3A67F08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523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zh-TW" altLang="en-US" sz="5400" dirty="0"/>
              <a:t>零股交易</a:t>
            </a:r>
            <a:br>
              <a:rPr lang="en-US" altLang="zh-TW" sz="5400" dirty="0"/>
            </a:br>
            <a:r>
              <a:rPr lang="zh-TW" altLang="en-US" sz="5400" dirty="0"/>
              <a:t>注意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F816E6-BCDA-E0D1-5E83-43147FFD5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73" y="2521458"/>
            <a:ext cx="3545736" cy="3410712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br>
              <a:rPr lang="en-US" altLang="zh-TW" sz="2200" dirty="0"/>
            </a:br>
            <a:r>
              <a:rPr lang="zh-TW" altLang="en-US" sz="2400" b="1" dirty="0">
                <a:solidFill>
                  <a:srgbClr val="FF0000"/>
                </a:solidFill>
                <a:latin typeface="inherit"/>
              </a:rPr>
              <a:t>建議模組 在確認送出下單時</a:t>
            </a:r>
            <a:endParaRPr lang="en-US" altLang="zh-TW" sz="2400" b="1" dirty="0">
              <a:solidFill>
                <a:srgbClr val="FF0000"/>
              </a:solidFill>
              <a:latin typeface="inherit"/>
            </a:endParaRPr>
          </a:p>
          <a:p>
            <a:pPr marL="0" indent="0">
              <a:buNone/>
            </a:pPr>
            <a:r>
              <a:rPr lang="zh-TW" altLang="en-US" sz="2400" b="1" i="0" dirty="0">
                <a:solidFill>
                  <a:srgbClr val="FF0000"/>
                </a:solidFill>
                <a:effectLst/>
                <a:latin typeface="inherit"/>
              </a:rPr>
              <a:t>要在收盤後按 可掛隔天早上第一盤 盤中零股單 </a:t>
            </a:r>
            <a:endParaRPr lang="en-US" altLang="zh-TW" sz="2400" b="1" i="0" dirty="0">
              <a:solidFill>
                <a:srgbClr val="FF0000"/>
              </a:solidFill>
              <a:effectLst/>
              <a:latin typeface="inherit"/>
            </a:endParaRPr>
          </a:p>
          <a:p>
            <a:pPr marL="0" indent="0">
              <a:buNone/>
            </a:pPr>
            <a:r>
              <a:rPr lang="zh-TW" altLang="en-US" sz="2400" b="1" i="0" dirty="0">
                <a:effectLst/>
                <a:latin typeface="inherit"/>
              </a:rPr>
              <a:t>避免盤中才掛單 一次送出太多檔下單 有的券商會限制數量 要按多次掛單</a:t>
            </a:r>
            <a:br>
              <a:rPr lang="en-US" altLang="zh-TW" sz="2400" b="1" i="0" dirty="0">
                <a:effectLst/>
                <a:latin typeface="inherit"/>
              </a:rPr>
            </a:br>
            <a:endParaRPr lang="en-US" altLang="zh-TW" sz="2200" dirty="0"/>
          </a:p>
          <a:p>
            <a:endParaRPr lang="zh-TW" altLang="en-US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4676C2-4FAD-A987-E563-6DE2EF72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09" y="138275"/>
            <a:ext cx="7628079" cy="65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8D95D-804F-C6D5-94F8-6EB3219E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9569" y="208385"/>
            <a:ext cx="9601196" cy="1303867"/>
          </a:xfrm>
        </p:spPr>
        <p:txBody>
          <a:bodyPr/>
          <a:lstStyle/>
          <a:p>
            <a:r>
              <a:rPr lang="zh-TW" altLang="en-US" dirty="0"/>
              <a:t>有些公司</a:t>
            </a:r>
            <a:r>
              <a:rPr lang="en-US" altLang="zh-TW" dirty="0"/>
              <a:t>~</a:t>
            </a:r>
            <a:r>
              <a:rPr lang="zh-TW" altLang="en-US" dirty="0"/>
              <a:t>真的不太一般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185CAE-37C6-5165-5A45-913895EE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zh-TW" alt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警示股票、全額交割股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，</a:t>
            </a:r>
            <a:endParaRPr lang="en-US" altLang="zh-TW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交易前需要先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圈存也就是預收款項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endParaRPr lang="en-US" altLang="zh-TW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全餐模組 交易日開盤前</a:t>
            </a:r>
            <a:endParaRPr lang="en-US" altLang="zh-TW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建議先圈</a:t>
            </a:r>
            <a:r>
              <a:rPr lang="en-US" altLang="zh-TW" b="1" dirty="0">
                <a:solidFill>
                  <a:srgbClr val="000000"/>
                </a:solidFill>
                <a:latin typeface="Trebuchet MS" panose="020B0603020202020204" pitchFamily="34" charset="0"/>
              </a:rPr>
              <a:t>2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000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元，</a:t>
            </a:r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才能全數買到數十檔</a:t>
            </a:r>
            <a:endParaRPr lang="en-US" altLang="zh-TW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須預收款項的股票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。</a:t>
            </a:r>
            <a:endParaRPr lang="en-US" altLang="zh-TW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預收款項需當日 若是第一盤</a:t>
            </a:r>
            <a:r>
              <a:rPr lang="en-US" altLang="zh-TW" b="1" dirty="0">
                <a:solidFill>
                  <a:srgbClr val="000000"/>
                </a:solidFill>
                <a:latin typeface="Trebuchet MS" panose="020B0603020202020204" pitchFamily="34" charset="0"/>
              </a:rPr>
              <a:t>9:00</a:t>
            </a:r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單 </a:t>
            </a:r>
            <a:endParaRPr lang="en-US" altLang="zh-TW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需在</a:t>
            </a:r>
            <a:r>
              <a:rPr lang="en-US" altLang="zh-TW" b="1" dirty="0">
                <a:solidFill>
                  <a:srgbClr val="000000"/>
                </a:solidFill>
                <a:latin typeface="Trebuchet MS" panose="020B0603020202020204" pitchFamily="34" charset="0"/>
              </a:rPr>
              <a:t>7:30</a:t>
            </a:r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至</a:t>
            </a:r>
            <a:r>
              <a:rPr lang="en-US" altLang="zh-TW" b="1" dirty="0">
                <a:solidFill>
                  <a:srgbClr val="000000"/>
                </a:solidFill>
                <a:latin typeface="Trebuchet MS" panose="020B0603020202020204" pitchFamily="34" charset="0"/>
              </a:rPr>
              <a:t>8:59</a:t>
            </a:r>
            <a:r>
              <a:rPr lang="zh-TW" altLang="en-US" b="1" dirty="0">
                <a:solidFill>
                  <a:srgbClr val="000000"/>
                </a:solidFill>
                <a:latin typeface="Trebuchet MS" panose="020B0603020202020204" pitchFamily="34" charset="0"/>
              </a:rPr>
              <a:t> 預收款項</a:t>
            </a:r>
            <a:endParaRPr lang="en-US" altLang="zh-TW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F69007-BCE6-4D93-AA3D-F50B3A293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58" y="503714"/>
            <a:ext cx="4545163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8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D6579-0F29-79C2-FC16-4B102DF4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994970"/>
          </a:xfrm>
        </p:spPr>
        <p:txBody>
          <a:bodyPr anchor="b">
            <a:normAutofit fontScale="90000"/>
          </a:bodyPr>
          <a:lstStyle/>
          <a:p>
            <a:r>
              <a:rPr lang="zh-TW" altLang="en-US" sz="5400" dirty="0"/>
              <a:t>股東會紀念品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7541B4-A55C-C8CC-D7CB-4B23C47E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06" y="2446020"/>
            <a:ext cx="5278374" cy="4492550"/>
          </a:xfrm>
        </p:spPr>
        <p:txBody>
          <a:bodyPr anchor="t">
            <a:normAutofit/>
          </a:bodyPr>
          <a:lstStyle/>
          <a:p>
            <a:r>
              <a:rPr lang="zh-TW" altLang="en-US" sz="2200" b="1" dirty="0">
                <a:solidFill>
                  <a:schemeClr val="tx1"/>
                </a:solidFill>
              </a:rPr>
              <a:t>為召集股東來開會，</a:t>
            </a:r>
            <a:endParaRPr lang="en-US" altLang="zh-TW" sz="2200" b="1" dirty="0">
              <a:solidFill>
                <a:schemeClr val="tx1"/>
              </a:solidFill>
            </a:endParaRPr>
          </a:p>
          <a:p>
            <a:r>
              <a:rPr lang="zh-TW" altLang="en-US" sz="2200" b="1" dirty="0">
                <a:solidFill>
                  <a:schemeClr val="tx1"/>
                </a:solidFill>
              </a:rPr>
              <a:t>公司會準備些許禮品</a:t>
            </a:r>
            <a:br>
              <a:rPr lang="en-US" altLang="zh-TW" sz="2200" b="1" dirty="0">
                <a:solidFill>
                  <a:schemeClr val="tx1"/>
                </a:solidFill>
              </a:rPr>
            </a:br>
            <a:r>
              <a:rPr lang="zh-TW" altLang="en-US" sz="2200" b="1" dirty="0">
                <a:solidFill>
                  <a:schemeClr val="tx1"/>
                </a:solidFill>
              </a:rPr>
              <a:t>感謝股東前來開會，</a:t>
            </a:r>
            <a:endParaRPr lang="en-US" altLang="zh-TW" sz="2200" b="1" dirty="0">
              <a:solidFill>
                <a:schemeClr val="tx1"/>
              </a:solidFill>
            </a:endParaRPr>
          </a:p>
          <a:p>
            <a:r>
              <a:rPr lang="zh-TW" altLang="en-US" sz="2200" b="1" dirty="0">
                <a:solidFill>
                  <a:schemeClr val="tx1"/>
                </a:solidFill>
              </a:rPr>
              <a:t>這就是股東會紀念品。</a:t>
            </a:r>
            <a:br>
              <a:rPr lang="en-US" altLang="zh-TW" sz="2200" b="1" dirty="0">
                <a:solidFill>
                  <a:schemeClr val="tx1"/>
                </a:solidFill>
              </a:rPr>
            </a:br>
            <a:br>
              <a:rPr lang="en-US" altLang="zh-TW" sz="2200" b="1" dirty="0">
                <a:solidFill>
                  <a:schemeClr val="tx1"/>
                </a:solidFill>
              </a:rPr>
            </a:br>
            <a:r>
              <a:rPr lang="zh-TW" altLang="en-US" sz="2200" b="1" dirty="0">
                <a:solidFill>
                  <a:schemeClr val="tx1"/>
                </a:solidFill>
              </a:rPr>
              <a:t>每年都會發嗎</a:t>
            </a:r>
            <a:r>
              <a:rPr lang="en-US" altLang="zh-TW" sz="2200" b="1" dirty="0">
                <a:solidFill>
                  <a:schemeClr val="tx1"/>
                </a:solidFill>
              </a:rPr>
              <a:t>?</a:t>
            </a:r>
            <a:r>
              <a:rPr lang="zh-TW" altLang="en-US" sz="2200" b="1" dirty="0">
                <a:solidFill>
                  <a:schemeClr val="tx1"/>
                </a:solidFill>
              </a:rPr>
              <a:t> 是的</a:t>
            </a:r>
            <a:endParaRPr lang="en-US" altLang="zh-TW" sz="2200" b="1" dirty="0">
              <a:solidFill>
                <a:schemeClr val="tx1"/>
              </a:solidFill>
            </a:endParaRPr>
          </a:p>
          <a:p>
            <a:r>
              <a:rPr lang="zh-TW" altLang="en-US" sz="2200" b="1" dirty="0">
                <a:solidFill>
                  <a:schemeClr val="tx1"/>
                </a:solidFill>
              </a:rPr>
              <a:t>但要上班無法領</a:t>
            </a:r>
            <a:r>
              <a:rPr lang="en-US" altLang="zh-TW" sz="2200" b="1" dirty="0">
                <a:solidFill>
                  <a:schemeClr val="tx1"/>
                </a:solidFill>
              </a:rPr>
              <a:t>?</a:t>
            </a:r>
            <a:r>
              <a:rPr lang="zh-TW" altLang="en-US" sz="2200" b="1" dirty="0">
                <a:solidFill>
                  <a:schemeClr val="tx1"/>
                </a:solidFill>
              </a:rPr>
              <a:t> 大倉代領協助你完成</a:t>
            </a:r>
            <a:endParaRPr lang="en-US" altLang="zh-TW" sz="2200" b="1" dirty="0">
              <a:solidFill>
                <a:schemeClr val="tx1"/>
              </a:solidFill>
            </a:endParaRPr>
          </a:p>
          <a:p>
            <a:r>
              <a:rPr lang="zh-TW" altLang="en-US" sz="2200" b="1" dirty="0">
                <a:solidFill>
                  <a:schemeClr val="tx1"/>
                </a:solidFill>
              </a:rPr>
              <a:t>提供一股全餐代領 與 散單代領兩種模式 也可幫收委託書直接換</a:t>
            </a:r>
            <a:br>
              <a:rPr lang="en-US" altLang="zh-TW" sz="2200" b="1" dirty="0">
                <a:solidFill>
                  <a:schemeClr val="tx1"/>
                </a:solidFill>
              </a:rPr>
            </a:br>
            <a:endParaRPr lang="zh-TW" altLang="en-US" sz="22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【2024百貨公司新春福袋整理】新光三越/遠百福袋預購/大獎/價格一次看 - CP值">
            <a:extLst>
              <a:ext uri="{FF2B5EF4-FFF2-40B4-BE49-F238E27FC236}">
                <a16:creationId xmlns:a16="http://schemas.microsoft.com/office/drawing/2014/main" id="{878C5AB5-3F80-32EA-B17A-BFDEE36C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9310" y="1521580"/>
            <a:ext cx="5648705" cy="37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2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31F7B-3454-C04C-2CF6-7D3C3831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zh-TW" altLang="en-US" sz="5000"/>
              <a:t>買完股票就沒事了嗎</a:t>
            </a:r>
            <a:r>
              <a:rPr lang="en-US" altLang="zh-TW" sz="5000"/>
              <a:t>?</a:t>
            </a:r>
            <a:endParaRPr lang="zh-TW" altLang="en-US" sz="50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C5F5EC-FF85-0D69-3F83-D71EE1A9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39" y="2610612"/>
            <a:ext cx="5369814" cy="3547872"/>
          </a:xfrm>
        </p:spPr>
        <p:txBody>
          <a:bodyPr anchor="t">
            <a:normAutofit fontScale="92500" lnSpcReduction="20000"/>
          </a:bodyPr>
          <a:lstStyle/>
          <a:p>
            <a:r>
              <a:rPr lang="zh-TW" altLang="en-US" sz="2200" b="1" dirty="0"/>
              <a:t>你只有入場資格，還沒有門票啊</a:t>
            </a:r>
            <a:r>
              <a:rPr lang="en-US" altLang="zh-TW" sz="2200" b="1" dirty="0"/>
              <a:t>!</a:t>
            </a:r>
            <a:br>
              <a:rPr lang="en-US" altLang="zh-TW" sz="2200" b="1" dirty="0"/>
            </a:br>
            <a:endParaRPr lang="en-US" altLang="zh-TW" sz="2200" b="1" dirty="0"/>
          </a:p>
          <a:p>
            <a:r>
              <a:rPr lang="zh-TW" altLang="en-US" sz="2200" b="1" dirty="0"/>
              <a:t>參與股東會，</a:t>
            </a:r>
            <a:br>
              <a:rPr lang="en-US" altLang="zh-TW" sz="2200" b="1" dirty="0"/>
            </a:br>
            <a:r>
              <a:rPr lang="zh-TW" altLang="en-US" sz="2200" b="1" dirty="0"/>
              <a:t>有參加才能獲得紀念品。</a:t>
            </a:r>
            <a:br>
              <a:rPr lang="en-US" altLang="zh-TW" sz="2200" b="1" dirty="0"/>
            </a:br>
            <a:br>
              <a:rPr lang="en-US" altLang="zh-TW" sz="2200" b="1" dirty="0"/>
            </a:br>
            <a:r>
              <a:rPr lang="zh-TW" altLang="en-US" sz="2200" b="1" dirty="0"/>
              <a:t>實體參與，這時候要練影分身之術。</a:t>
            </a:r>
            <a:br>
              <a:rPr lang="en-US" altLang="zh-TW" sz="2200" b="1" dirty="0"/>
            </a:br>
            <a:br>
              <a:rPr lang="en-US" altLang="zh-TW" sz="2200" b="1" dirty="0"/>
            </a:br>
            <a:r>
              <a:rPr lang="zh-TW" altLang="en-US" sz="2200" b="1" dirty="0"/>
              <a:t>線上參與，電子投票是你的好幫手。</a:t>
            </a:r>
            <a:endParaRPr lang="en-US" altLang="zh-TW" sz="2200" b="1" dirty="0"/>
          </a:p>
          <a:p>
            <a:r>
              <a:rPr lang="zh-TW" altLang="en-US" sz="2200" b="1" dirty="0">
                <a:solidFill>
                  <a:srgbClr val="FF0000"/>
                </a:solidFill>
              </a:rPr>
              <a:t>因此 請記得設定 零股爽自動投票 設定大倉代領 投票免擔心 會自動截圖排版 大倉會幫印製</a:t>
            </a:r>
            <a:br>
              <a:rPr lang="en-US" altLang="zh-TW" sz="2200" dirty="0"/>
            </a:br>
            <a:endParaRPr lang="zh-TW" altLang="en-US" sz="2200" dirty="0"/>
          </a:p>
        </p:txBody>
      </p:sp>
      <p:pic>
        <p:nvPicPr>
          <p:cNvPr id="1026" name="Picture 2" descr="影分身之術_百度百科">
            <a:extLst>
              <a:ext uri="{FF2B5EF4-FFF2-40B4-BE49-F238E27FC236}">
                <a16:creationId xmlns:a16="http://schemas.microsoft.com/office/drawing/2014/main" id="{3423DB33-CBF4-1698-F246-01BA9ADD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8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03C6E-8002-3C63-B820-62F9C5E2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電子投票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E4123-8057-B927-F528-7A334CE0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825625"/>
            <a:ext cx="10839450" cy="4351338"/>
          </a:xfrm>
        </p:spPr>
        <p:txBody>
          <a:bodyPr>
            <a:normAutofit/>
          </a:bodyPr>
          <a:lstStyle/>
          <a:p>
            <a:pPr algn="l" fontAlgn="base">
              <a:spcBef>
                <a:spcPts val="1500"/>
              </a:spcBef>
              <a:spcAft>
                <a:spcPts val="750"/>
              </a:spcAft>
            </a:pPr>
            <a:r>
              <a:rPr lang="zh-TW" altLang="en-US" b="0" i="0" dirty="0">
                <a:solidFill>
                  <a:srgbClr val="FF3838"/>
                </a:solidFill>
                <a:effectLst/>
                <a:latin typeface="Noto Sans TC"/>
              </a:rPr>
              <a:t>零股股東可以領取紀念品嗎？</a:t>
            </a:r>
          </a:p>
          <a:p>
            <a:pPr algn="l" fontAlgn="base">
              <a:lnSpc>
                <a:spcPct val="100000"/>
              </a:lnSpc>
            </a:pPr>
            <a:r>
              <a:rPr lang="zh-TW" altLang="en-US" dirty="0">
                <a:solidFill>
                  <a:srgbClr val="3B3B3B"/>
                </a:solidFill>
                <a:latin typeface="Noto Sans TC"/>
              </a:rPr>
              <a:t>當然可以</a:t>
            </a:r>
            <a:br>
              <a:rPr lang="en-US" altLang="zh-TW" b="0" i="0" dirty="0">
                <a:solidFill>
                  <a:srgbClr val="3B3B3B"/>
                </a:solidFill>
                <a:effectLst/>
                <a:latin typeface="Noto Sans TC"/>
              </a:rPr>
            </a:br>
            <a:r>
              <a:rPr lang="zh-TW" alt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電子投票介紹</a:t>
            </a:r>
            <a:endParaRPr lang="en-US" altLang="zh-TW" dirty="0">
              <a:solidFill>
                <a:srgbClr val="FF0000"/>
              </a:solidFill>
            </a:endParaRPr>
          </a:p>
          <a:p>
            <a:pPr algn="l" fontAlgn="base">
              <a:lnSpc>
                <a:spcPct val="100000"/>
              </a:lnSpc>
            </a:pPr>
            <a:endParaRPr lang="zh-TW" altLang="en-US" b="0" i="0" dirty="0">
              <a:solidFill>
                <a:srgbClr val="3B3B3B"/>
              </a:solidFill>
              <a:effectLst/>
              <a:latin typeface="Noto Sans TC"/>
            </a:endParaRPr>
          </a:p>
          <a:p>
            <a:pPr marL="0" indent="0">
              <a:buNone/>
            </a:pPr>
            <a:endParaRPr lang="en-US" altLang="zh-TW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0" name="Picture 2" descr="電子投票平台 股東會有效落實防疫最佳利器 | 中華日報|中華新聞雲">
            <a:extLst>
              <a:ext uri="{FF2B5EF4-FFF2-40B4-BE49-F238E27FC236}">
                <a16:creationId xmlns:a16="http://schemas.microsoft.com/office/drawing/2014/main" id="{FD4DEE03-C481-6681-3282-09C971F0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30" y="1437375"/>
            <a:ext cx="33266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0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CD8C14AB-E0C9-2F94-33DD-1C3C4D92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altLang="zh-TW" sz="2800"/>
              <a:t>PC</a:t>
            </a:r>
            <a:r>
              <a:rPr lang="zh-TW" altLang="en-US" sz="2800"/>
              <a:t>版畫面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C95CD2-AC47-3BD6-FA85-A0C11641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zh-TW" altLang="en-US" sz="4000" dirty="0"/>
              <a:t>電腦灌好下單憑證，</a:t>
            </a:r>
            <a:br>
              <a:rPr lang="en-US" altLang="zh-TW" sz="4000" dirty="0"/>
            </a:br>
            <a:r>
              <a:rPr lang="zh-TW" altLang="en-US" sz="4000" dirty="0"/>
              <a:t>輸入身分證字號，選擇憑證，</a:t>
            </a:r>
            <a:br>
              <a:rPr lang="en-US" altLang="zh-TW" sz="4000" dirty="0"/>
            </a:br>
            <a:r>
              <a:rPr lang="zh-TW" altLang="en-US" sz="4000" dirty="0"/>
              <a:t>點選</a:t>
            </a:r>
            <a:r>
              <a:rPr lang="en-US" altLang="zh-TW" sz="4000" dirty="0"/>
              <a:t>”</a:t>
            </a:r>
            <a:r>
              <a:rPr lang="zh-TW" altLang="en-US" sz="4000" dirty="0"/>
              <a:t>登入</a:t>
            </a:r>
            <a:r>
              <a:rPr lang="en-US" altLang="zh-TW" sz="4000" dirty="0"/>
              <a:t>“</a:t>
            </a:r>
            <a:r>
              <a:rPr lang="zh-TW" altLang="en-US" sz="4000" dirty="0"/>
              <a:t>，即可投票。</a:t>
            </a:r>
            <a:endParaRPr 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8E23AD-2F05-95B9-A853-F88180B6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76" y="2600276"/>
            <a:ext cx="3584448" cy="3342497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72FE03-DC3A-AB9D-B1A1-46921DB8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2994566"/>
            <a:ext cx="3584448" cy="25539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50BDA0-CFD5-AA98-718F-CC7325EB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4067673"/>
            <a:ext cx="3584448" cy="7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B726B-A1D2-68CA-AFA3-596206A6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手機版畫面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72350-0780-4098-9EB7-919CAC34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投票管道">
            <a:extLst>
              <a:ext uri="{FF2B5EF4-FFF2-40B4-BE49-F238E27FC236}">
                <a16:creationId xmlns:a16="http://schemas.microsoft.com/office/drawing/2014/main" id="{8E8D2719-B2E4-CA86-4F32-64C1C019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0" y="2591020"/>
            <a:ext cx="4339025" cy="22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投票步驟">
            <a:extLst>
              <a:ext uri="{FF2B5EF4-FFF2-40B4-BE49-F238E27FC236}">
                <a16:creationId xmlns:a16="http://schemas.microsoft.com/office/drawing/2014/main" id="{A08F9006-3CAD-D72B-4882-7DF95FAF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97" y="271975"/>
            <a:ext cx="8095740" cy="63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28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A653B-5DC6-BEFA-763C-63708175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21758"/>
            <a:ext cx="9601196" cy="1303867"/>
          </a:xfrm>
        </p:spPr>
        <p:txBody>
          <a:bodyPr/>
          <a:lstStyle/>
          <a:p>
            <a:r>
              <a:rPr lang="zh-TW" altLang="en-US" dirty="0"/>
              <a:t>領取條件有級別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25237-2F8B-0739-2415-B3A22CD4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1825625"/>
            <a:ext cx="11532870" cy="466725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zh-TW" altLang="en-US" dirty="0">
                <a:solidFill>
                  <a:schemeClr val="tx1"/>
                </a:solidFill>
              </a:rPr>
              <a:t>憑開會通知書或電子投票畫面列印，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    到指定地點、指定時間領取。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    這大約近八成公司採這模式。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憑開會通知書或電子投票畫面列印，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    憑股東本人證件正本，到指定地點、指定時間領取，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    近兩成公司採這模式。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/>
              <a:t>3.</a:t>
            </a:r>
            <a:r>
              <a:rPr lang="zh-TW" altLang="en-US" dirty="0"/>
              <a:t>少數公司會設特殊限制 大倉代領將評估情況 以領取量最大化領取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一切都看當年開會通知書所載領取條件說明。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b="1" dirty="0">
                <a:solidFill>
                  <a:srgbClr val="FF0000"/>
                </a:solidFill>
              </a:rPr>
              <a:t>大倉已被列入大宗 因此節省許多排隊時間 日後調配人力與時間將更加彈性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1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19FC6-3107-E79F-D33F-A5265D93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TW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指定地點</a:t>
            </a:r>
            <a:br>
              <a:rPr lang="en-US" altLang="zh-TW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TW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近九成公司</a:t>
            </a:r>
            <a:br>
              <a:rPr lang="en-US" altLang="zh-TW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TW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透過股務代理發放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E2F63EF-3A89-75C3-70B7-E898FBE2F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511010"/>
              </p:ext>
            </p:extLst>
          </p:nvPr>
        </p:nvGraphicFramePr>
        <p:xfrm>
          <a:off x="982980" y="171162"/>
          <a:ext cx="11104943" cy="6469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9440">
                  <a:extLst>
                    <a:ext uri="{9D8B030D-6E8A-4147-A177-3AD203B41FA5}">
                      <a16:colId xmlns:a16="http://schemas.microsoft.com/office/drawing/2014/main" val="2438482344"/>
                    </a:ext>
                  </a:extLst>
                </a:gridCol>
                <a:gridCol w="2573368">
                  <a:extLst>
                    <a:ext uri="{9D8B030D-6E8A-4147-A177-3AD203B41FA5}">
                      <a16:colId xmlns:a16="http://schemas.microsoft.com/office/drawing/2014/main" val="3101772953"/>
                    </a:ext>
                  </a:extLst>
                </a:gridCol>
                <a:gridCol w="2114321">
                  <a:extLst>
                    <a:ext uri="{9D8B030D-6E8A-4147-A177-3AD203B41FA5}">
                      <a16:colId xmlns:a16="http://schemas.microsoft.com/office/drawing/2014/main" val="221189415"/>
                    </a:ext>
                  </a:extLst>
                </a:gridCol>
                <a:gridCol w="4157814">
                  <a:extLst>
                    <a:ext uri="{9D8B030D-6E8A-4147-A177-3AD203B41FA5}">
                      <a16:colId xmlns:a16="http://schemas.microsoft.com/office/drawing/2014/main" val="2799078381"/>
                    </a:ext>
                  </a:extLst>
                </a:gridCol>
              </a:tblGrid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875455"/>
                  </a:ext>
                </a:extLst>
              </a:tr>
              <a:tr h="250345">
                <a:tc rowSpan="6"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台北車站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中國信託商業銀行股代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02-66365566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台北市重慶南路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504702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永豐金證券股代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02 -23816288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台北市中正區博愛路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840763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凱基證券股代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02-23892999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台北市重慶南路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450992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707402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福邦股務代理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02-2383-6888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台北市忠孝西路一段６號５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７樓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803623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富邦綜合證券股代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02 -23611300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台北市中正區許昌街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602359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176849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忠孝新生站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兆豐證券股代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02 -33930898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台北市中正區忠孝東路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610566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608564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市政府站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康和證券股代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02 -87871888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台北市信義區基隆路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176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39875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16820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8346"/>
                  </a:ext>
                </a:extLst>
              </a:tr>
              <a:tr h="250345"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信義安和站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元大證券股代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02 -25865859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台北市大安區敦化南路二段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13005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群益金鼎證券股代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02-27023999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台北市大安區敦化南路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09694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宏遠股務代理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02-2326-8818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台北市信義路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236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93219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371698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463868"/>
                  </a:ext>
                </a:extLst>
              </a:tr>
              <a:tr h="4616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南京三民站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國票綜合證券股代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02 -25288988#666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臺北市松山區南京東路五段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188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29210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統一綜合證券股代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02-27463797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台北市松山區東興路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62262"/>
                  </a:ext>
                </a:extLst>
              </a:tr>
              <a:tr h="2503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元富證券股代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02 -27686668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台北市松山區光復北路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巷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53230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96618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台北小巨蛋站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華南永昌證券股代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02 -27186425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台北市松山區民生東路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50453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17842"/>
                  </a:ext>
                </a:extLst>
              </a:tr>
              <a:tr h="2503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松江南京站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台新證券股代</a:t>
                      </a:r>
                      <a:endParaRPr lang="zh-TW" altLang="en-US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02 -25048125</a:t>
                      </a:r>
                      <a:endParaRPr lang="en-US" altLang="zh-TW" sz="14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台北市建國北路</a:t>
                      </a:r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96</a:t>
                      </a:r>
                      <a:r>
                        <a:rPr lang="zh-TW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013" marR="4013" marT="4013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4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3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A2E489-32C8-E7E9-7D95-DDD30D45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442"/>
            <a:ext cx="10515600" cy="1325563"/>
          </a:xfrm>
        </p:spPr>
        <p:txBody>
          <a:bodyPr/>
          <a:lstStyle/>
          <a:p>
            <a:r>
              <a:rPr lang="zh-TW" altLang="en-US" dirty="0"/>
              <a:t>你以為只領一次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4A458-9936-20DA-C1D4-F434CF09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TW" altLang="en-US" b="1" dirty="0"/>
              <a:t>其實是年年可領、只要開會就可領 每年必開會一次股東大會。</a:t>
            </a:r>
            <a:br>
              <a:rPr lang="en-US" altLang="zh-TW" b="1" dirty="0"/>
            </a:br>
            <a:r>
              <a:rPr lang="zh-TW" altLang="en-US" b="1" dirty="0"/>
              <a:t>甚至之後還有臨時會</a:t>
            </a:r>
            <a:r>
              <a:rPr lang="en-US" altLang="zh-TW" b="1" dirty="0"/>
              <a:t>~</a:t>
            </a:r>
            <a:r>
              <a:rPr lang="zh-TW" altLang="en-US" b="1" dirty="0"/>
              <a:t>很多都有紀念品，</a:t>
            </a:r>
            <a:endParaRPr lang="en-US" altLang="zh-TW" b="1" dirty="0"/>
          </a:p>
          <a:p>
            <a:r>
              <a:rPr lang="zh-TW" altLang="en-US" b="1" dirty="0"/>
              <a:t>這輩子只花一次</a:t>
            </a:r>
            <a:r>
              <a:rPr lang="en-US" altLang="zh-TW" b="1" dirty="0"/>
              <a:t>5</a:t>
            </a:r>
            <a:r>
              <a:rPr lang="zh-TW" altLang="en-US" b="1" dirty="0"/>
              <a:t>萬多，將高機率發的公司買齊 永久放置領取</a:t>
            </a:r>
            <a:br>
              <a:rPr lang="en-US" altLang="zh-TW" b="1" dirty="0"/>
            </a:br>
            <a:r>
              <a:rPr lang="zh-TW" altLang="en-US" b="1" dirty="0"/>
              <a:t>大倉</a:t>
            </a:r>
            <a:r>
              <a:rPr lang="en-US" altLang="zh-TW" b="1" dirty="0"/>
              <a:t>LINE</a:t>
            </a:r>
            <a:r>
              <a:rPr lang="zh-TW" altLang="en-US" b="1" dirty="0"/>
              <a:t>社群也會通知被減資的股票，或新增沒歸入模組的公司。</a:t>
            </a:r>
            <a:endParaRPr lang="en-US" altLang="zh-TW" b="1" dirty="0"/>
          </a:p>
          <a:p>
            <a:r>
              <a:rPr lang="zh-TW" altLang="en-US" b="1" dirty="0"/>
              <a:t>要上班無法領 </a:t>
            </a:r>
            <a:r>
              <a:rPr lang="en-US" altLang="zh-TW" b="1" dirty="0"/>
              <a:t>?</a:t>
            </a:r>
            <a:r>
              <a:rPr lang="zh-TW" altLang="en-US" b="1" dirty="0"/>
              <a:t> 大倉代領協助你完成任務  請加</a:t>
            </a:r>
            <a:r>
              <a:rPr lang="en-US" altLang="zh-TW" b="1" dirty="0"/>
              <a:t>Line:@792nvftc</a:t>
            </a:r>
          </a:p>
          <a:p>
            <a:r>
              <a:rPr lang="zh-TW" altLang="en-US" b="1" dirty="0"/>
              <a:t>大倉有自己</a:t>
            </a:r>
            <a:r>
              <a:rPr lang="en-US" altLang="zh-TW" b="1" dirty="0"/>
              <a:t>LINE</a:t>
            </a:r>
            <a:r>
              <a:rPr lang="zh-TW" altLang="en-US" b="1" dirty="0"/>
              <a:t>社群 也有</a:t>
            </a:r>
            <a:r>
              <a:rPr lang="en-US" altLang="zh-TW" b="1" dirty="0"/>
              <a:t>FB</a:t>
            </a:r>
            <a:r>
              <a:rPr lang="zh-TW" altLang="en-US" b="1" dirty="0"/>
              <a:t>社團 與多處倉庫 每年會選定一個對外倉庫 服務全台客戶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244989-2A03-4D32-9496-B753DDBE3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85" y="3918151"/>
            <a:ext cx="4656115" cy="29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9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0769E-5267-1F5B-D401-4A55EAEF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964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領取</a:t>
            </a:r>
            <a:r>
              <a:rPr lang="en-US" altLang="zh-TW" b="1" dirty="0">
                <a:solidFill>
                  <a:srgbClr val="FF0000"/>
                </a:solidFill>
              </a:rPr>
              <a:t>~</a:t>
            </a:r>
            <a:r>
              <a:rPr lang="zh-TW" altLang="en-US" b="1" dirty="0">
                <a:solidFill>
                  <a:srgbClr val="FF0000"/>
                </a:solidFill>
              </a:rPr>
              <a:t>專業團隊協助你 若需自動投票也有配合的軟體廠商優惠</a:t>
            </a:r>
          </a:p>
        </p:txBody>
      </p:sp>
      <p:pic>
        <p:nvPicPr>
          <p:cNvPr id="5" name="內容版面配置區 4" descr="一張含有 文字, 螢幕擷取畫面, 人的臉孔, 字型 的圖片&#10;&#10;自動產生的描述">
            <a:extLst>
              <a:ext uri="{FF2B5EF4-FFF2-40B4-BE49-F238E27FC236}">
                <a16:creationId xmlns:a16="http://schemas.microsoft.com/office/drawing/2014/main" id="{326DE172-A4B8-CF0F-065E-DAE60F41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26" y="1647435"/>
            <a:ext cx="6891621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236EBF-01ED-4170-B3A1-79CA1BD5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9" b="16663"/>
          <a:stretch/>
        </p:blipFill>
        <p:spPr>
          <a:xfrm>
            <a:off x="746760" y="1746655"/>
            <a:ext cx="4388272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6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B3C85-F1FC-4711-A1A2-3AB64095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98" y="-176055"/>
            <a:ext cx="10515600" cy="1193325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全餐</a:t>
            </a:r>
            <a:r>
              <a:rPr lang="en-US" altLang="zh-TW" sz="3600" dirty="0">
                <a:solidFill>
                  <a:srgbClr val="FF0000"/>
                </a:solidFill>
              </a:rPr>
              <a:t>1</a:t>
            </a:r>
            <a:r>
              <a:rPr lang="zh-TW" altLang="en-US" sz="3600" dirty="0">
                <a:solidFill>
                  <a:srgbClr val="FF0000"/>
                </a:solidFill>
              </a:rPr>
              <a:t> 分配原則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1D4C10F-CC26-440C-9A3C-FC15EE711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9" y="796924"/>
            <a:ext cx="5788631" cy="6129656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57D4B7-848E-4165-BE62-5B777AFEB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03" y="796924"/>
            <a:ext cx="5865697" cy="26165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01BD3F-C2BF-4729-8C3D-75D3ACD3F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29" y="3410746"/>
            <a:ext cx="5779769" cy="3428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965288-1F33-4C7D-8CC2-4C45F9FB4D2B}"/>
              </a:ext>
            </a:extLst>
          </p:cNvPr>
          <p:cNvSpPr/>
          <p:nvPr/>
        </p:nvSpPr>
        <p:spPr>
          <a:xfrm>
            <a:off x="2880360" y="1600200"/>
            <a:ext cx="1154430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excel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en-US" altLang="zh-TW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05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9EE69-DDFE-4EC9-9ECC-CE2763C9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各地交貨照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3C0B37-83BC-4F6C-9338-CB0704E34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66510" cy="693801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A6B3D2-3013-4501-8DA6-8D0F7E13B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10" y="0"/>
            <a:ext cx="3257550" cy="3909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354F7-1DEC-441B-9ED5-B1FCF6A23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10" y="3909060"/>
            <a:ext cx="4037689" cy="30289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8AE2866-87D6-4CED-A588-768FB8DF9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488" y="0"/>
            <a:ext cx="3642360" cy="27317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DEFE796-AB80-4F4B-8117-13BF58D13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60" y="2731770"/>
            <a:ext cx="3483788" cy="20231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205AF2E-A919-475F-9C3E-FF45BA884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4754880"/>
            <a:ext cx="3003728" cy="21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5FC97-5458-CC17-F0F5-8C664015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306824" cy="1040690"/>
          </a:xfrm>
        </p:spPr>
        <p:txBody>
          <a:bodyPr anchor="b">
            <a:normAutofit/>
          </a:bodyPr>
          <a:lstStyle/>
          <a:p>
            <a:r>
              <a:rPr lang="zh-TW" altLang="en-US" sz="5400" dirty="0"/>
              <a:t>股東不分大小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0337D-2328-5A1A-25A2-2AEAA6F25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66" y="2567178"/>
            <a:ext cx="4686300" cy="3410712"/>
          </a:xfrm>
        </p:spPr>
        <p:txBody>
          <a:bodyPr anchor="t">
            <a:normAutofit/>
          </a:bodyPr>
          <a:lstStyle/>
          <a:p>
            <a:r>
              <a:rPr lang="zh-TW" altLang="en-US" sz="2200" b="1" dirty="0"/>
              <a:t>一張也是股東，一股也是股東。</a:t>
            </a:r>
            <a:br>
              <a:rPr lang="en-US" altLang="zh-TW" sz="2200" b="1" dirty="0"/>
            </a:br>
            <a:br>
              <a:rPr lang="en-US" altLang="zh-TW" sz="2200" b="1" dirty="0"/>
            </a:br>
            <a:r>
              <a:rPr lang="zh-TW" altLang="en-US" sz="2200" b="1" dirty="0"/>
              <a:t>只要完成電子投票</a:t>
            </a:r>
            <a:br>
              <a:rPr lang="en-US" altLang="zh-TW" sz="2200" b="1" dirty="0"/>
            </a:br>
            <a:r>
              <a:rPr lang="zh-TW" altLang="en-US" sz="2200" b="1" dirty="0"/>
              <a:t>也能領取</a:t>
            </a:r>
            <a:r>
              <a:rPr lang="en-US" altLang="zh-TW" sz="2200" b="1" dirty="0"/>
              <a:t>,</a:t>
            </a:r>
          </a:p>
          <a:p>
            <a:r>
              <a:rPr lang="zh-TW" altLang="en-US" sz="2200" b="1" dirty="0"/>
              <a:t>感謝公司</a:t>
            </a:r>
            <a:br>
              <a:rPr lang="en-US" altLang="zh-TW" sz="2200" b="1" dirty="0"/>
            </a:br>
            <a:r>
              <a:rPr lang="zh-TW" altLang="en-US" sz="2200" b="1" dirty="0"/>
              <a:t>股東不分大小，一視同仁。</a:t>
            </a:r>
          </a:p>
        </p:txBody>
      </p:sp>
      <p:pic>
        <p:nvPicPr>
          <p:cNvPr id="7" name="圖片 6" descr="一張含有 美工圖案, 動畫卡通, 人的臉孔, 圖畫 的圖片&#10;&#10;自動產生的描述">
            <a:extLst>
              <a:ext uri="{FF2B5EF4-FFF2-40B4-BE49-F238E27FC236}">
                <a16:creationId xmlns:a16="http://schemas.microsoft.com/office/drawing/2014/main" id="{7C568441-B73E-4BBC-999F-2D4E2F2C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4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E67F6-FAAD-59F7-A680-E22455EA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0662"/>
            <a:ext cx="9601196" cy="1303867"/>
          </a:xfrm>
        </p:spPr>
        <p:txBody>
          <a:bodyPr/>
          <a:lstStyle/>
          <a:p>
            <a:r>
              <a:rPr lang="zh-TW" altLang="en-US" dirty="0"/>
              <a:t>公司有賺錢，會發股利，要怎樣領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E1A73D-3797-4FF9-9F2C-91516752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公司發股利，可以不理它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870</a:t>
            </a:r>
            <a:r>
              <a:rPr lang="zh-TW" altLang="en-US" dirty="0"/>
              <a:t>檔 每</a:t>
            </a:r>
            <a:r>
              <a:rPr lang="en-US" altLang="zh-TW" dirty="0"/>
              <a:t>1</a:t>
            </a:r>
            <a:r>
              <a:rPr lang="zh-TW" altLang="en-US" dirty="0"/>
              <a:t>股平均一檔約</a:t>
            </a:r>
            <a:r>
              <a:rPr lang="en-US" altLang="zh-TW" dirty="0"/>
              <a:t>2-3</a:t>
            </a:r>
            <a:r>
              <a:rPr lang="zh-TW" altLang="en-US" dirty="0"/>
              <a:t>元股利 每年約有</a:t>
            </a:r>
            <a:r>
              <a:rPr lang="en-US" altLang="zh-TW" dirty="0"/>
              <a:t>1740-2610</a:t>
            </a:r>
            <a:r>
              <a:rPr lang="zh-TW" altLang="en-US" dirty="0"/>
              <a:t>元股利</a:t>
            </a:r>
            <a:r>
              <a:rPr lang="en-US" altLang="zh-TW" dirty="0"/>
              <a:t>!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公司列提股利，五年後沒有領，回沖公司。</a:t>
            </a:r>
            <a:br>
              <a:rPr lang="en-US" altLang="zh-TW" dirty="0"/>
            </a:br>
            <a:r>
              <a:rPr lang="zh-TW" altLang="en-US" dirty="0"/>
              <a:t>國家列入所得總額，每年課稅，每年抵稅。</a:t>
            </a:r>
          </a:p>
        </p:txBody>
      </p:sp>
    </p:spTree>
    <p:extLst>
      <p:ext uri="{BB962C8B-B14F-4D97-AF65-F5344CB8AC3E}">
        <p14:creationId xmlns:p14="http://schemas.microsoft.com/office/powerpoint/2010/main" val="207504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F2BD6-A9AA-1023-531B-B64D0313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6656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股利領取前準備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FF06BAD-98FC-25BC-011A-FEA8AA80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dirty="0"/>
              <a:t>1.</a:t>
            </a:r>
            <a:r>
              <a:rPr lang="zh-TW" altLang="en-US" sz="2200" dirty="0"/>
              <a:t>一顆專屬領股利的印章，不建議挑便宜的材質。</a:t>
            </a:r>
            <a:br>
              <a:rPr lang="en-US" altLang="zh-TW" sz="2200" dirty="0"/>
            </a:br>
            <a:r>
              <a:rPr lang="zh-TW" altLang="en-US" sz="2200" dirty="0"/>
              <a:t>    </a:t>
            </a:r>
            <a:r>
              <a:rPr lang="en-US" altLang="zh-TW" sz="2200" dirty="0"/>
              <a:t>(30~50</a:t>
            </a:r>
            <a:r>
              <a:rPr lang="zh-TW" altLang="en-US" sz="2200" dirty="0"/>
              <a:t>元的木頭章，很容易變形，金屬材質好很多，因為要用一輩子。</a:t>
            </a:r>
            <a:r>
              <a:rPr lang="en-US" altLang="zh-TW" sz="2200" dirty="0"/>
              <a:t>)</a:t>
            </a:r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2.</a:t>
            </a:r>
            <a:r>
              <a:rPr lang="zh-TW" altLang="en-US" sz="2200" dirty="0"/>
              <a:t>一個郵局的帳戶，或銀行</a:t>
            </a:r>
            <a:r>
              <a:rPr lang="en-US" altLang="zh-TW" sz="2200" dirty="0"/>
              <a:t>VIP</a:t>
            </a:r>
            <a:r>
              <a:rPr lang="zh-TW" altLang="en-US" sz="2200" dirty="0"/>
              <a:t>存摺。</a:t>
            </a:r>
            <a:br>
              <a:rPr lang="en-US" altLang="zh-TW" sz="2200" dirty="0"/>
            </a:br>
            <a:r>
              <a:rPr lang="zh-TW" altLang="en-US" sz="2200" dirty="0"/>
              <a:t>    </a:t>
            </a:r>
            <a:r>
              <a:rPr lang="en-US" altLang="zh-TW" sz="2200" dirty="0"/>
              <a:t>(</a:t>
            </a:r>
            <a:r>
              <a:rPr lang="zh-TW" altLang="en-US" sz="2200" dirty="0"/>
              <a:t>感謝郵政法，交換支票不用手續費， </a:t>
            </a:r>
            <a:r>
              <a:rPr lang="en-US" altLang="zh-TW" sz="2200" dirty="0"/>
              <a:t>VIP</a:t>
            </a:r>
            <a:r>
              <a:rPr lang="zh-TW" altLang="en-US" sz="2200" dirty="0"/>
              <a:t>銀行存摺據說不用手續費。</a:t>
            </a:r>
            <a:r>
              <a:rPr lang="en-US" altLang="zh-TW" sz="2200" dirty="0"/>
              <a:t>)</a:t>
            </a:r>
            <a:br>
              <a:rPr lang="en-US" altLang="zh-TW" sz="2200" dirty="0"/>
            </a:b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3.</a:t>
            </a:r>
            <a:r>
              <a:rPr lang="zh-TW" altLang="en-US" sz="2200" dirty="0"/>
              <a:t>身分證影本</a:t>
            </a:r>
            <a:r>
              <a:rPr lang="en-US" altLang="zh-TW" sz="2200" dirty="0"/>
              <a:t>N</a:t>
            </a:r>
            <a:r>
              <a:rPr lang="zh-TW" altLang="en-US" sz="2200" dirty="0"/>
              <a:t>份</a:t>
            </a:r>
            <a:br>
              <a:rPr lang="en-US" altLang="zh-TW" sz="2200" dirty="0"/>
            </a:b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4.</a:t>
            </a:r>
            <a:r>
              <a:rPr lang="zh-TW" altLang="en-US" sz="2200" dirty="0"/>
              <a:t>印鑑卡，股利通知書有些有附，可以用</a:t>
            </a:r>
          </a:p>
        </p:txBody>
      </p:sp>
    </p:spTree>
    <p:extLst>
      <p:ext uri="{BB962C8B-B14F-4D97-AF65-F5344CB8AC3E}">
        <p14:creationId xmlns:p14="http://schemas.microsoft.com/office/powerpoint/2010/main" val="3345031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A1E24-36E3-81C5-11C4-AC594FA7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 fontScale="90000"/>
          </a:bodyPr>
          <a:lstStyle/>
          <a:p>
            <a:r>
              <a:rPr lang="zh-TW" altLang="en-US" sz="5400" dirty="0"/>
              <a:t>印鑑卡</a:t>
            </a:r>
            <a:br>
              <a:rPr lang="en-US" altLang="zh-TW" sz="5400" dirty="0"/>
            </a:br>
            <a:r>
              <a:rPr lang="zh-TW" altLang="en-US" sz="5400" dirty="0"/>
              <a:t>檔案下載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D85C3F-65CA-3265-6671-1BFB19D0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 fontScale="92500" lnSpcReduction="10000"/>
          </a:bodyPr>
          <a:lstStyle/>
          <a:p>
            <a:r>
              <a:rPr lang="zh-TW" altLang="en-US" sz="1900"/>
              <a:t>直式印鑑卡</a:t>
            </a:r>
            <a:br>
              <a:rPr lang="en-US" altLang="zh-TW" sz="1900"/>
            </a:br>
            <a:r>
              <a:rPr lang="en-US" altLang="zh-TW" sz="1900">
                <a:hlinkClick r:id="rId2"/>
              </a:rPr>
              <a:t>https://www.kgi.com.tw/zh-tw/-/media/files/kgis/stock-agent/form/agency_1.doc</a:t>
            </a:r>
            <a:br>
              <a:rPr lang="en-US" altLang="zh-TW" sz="1900"/>
            </a:br>
            <a:br>
              <a:rPr lang="en-US" altLang="zh-TW" sz="1900"/>
            </a:br>
            <a:r>
              <a:rPr lang="zh-TW" altLang="en-US" sz="1900"/>
              <a:t>橫式印鑑卡</a:t>
            </a:r>
            <a:br>
              <a:rPr lang="en-US" altLang="zh-TW" sz="1900"/>
            </a:br>
            <a:r>
              <a:rPr lang="en-US" altLang="zh-TW" sz="1900">
                <a:hlinkClick r:id="rId3"/>
              </a:rPr>
              <a:t>https://www.usig.com/StockForm/f01.xls</a:t>
            </a:r>
            <a:endParaRPr lang="en-US" altLang="zh-TW" sz="1900"/>
          </a:p>
          <a:p>
            <a:endParaRPr lang="zh-TW" altLang="en-US" sz="19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D2C24B-0CD3-DE89-3A37-054832B27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375" y="320040"/>
            <a:ext cx="1453001" cy="3927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E7BC16-E0CF-BDCF-21A6-42507CF2F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737953"/>
            <a:ext cx="5471160" cy="30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45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5AB2B-49E4-CB8E-0148-F7C61324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54" y="0"/>
            <a:ext cx="4893068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6628AEA-B2A9-F31C-DB8B-5A080675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3498" y="582082"/>
            <a:ext cx="9601196" cy="1303867"/>
          </a:xfrm>
        </p:spPr>
        <p:txBody>
          <a:bodyPr/>
          <a:lstStyle/>
          <a:p>
            <a:r>
              <a:rPr lang="zh-TW" altLang="en-US" dirty="0"/>
              <a:t>身份證影本列印教學</a:t>
            </a:r>
          </a:p>
        </p:txBody>
      </p:sp>
    </p:spTree>
    <p:extLst>
      <p:ext uri="{BB962C8B-B14F-4D97-AF65-F5344CB8AC3E}">
        <p14:creationId xmlns:p14="http://schemas.microsoft.com/office/powerpoint/2010/main" val="3450797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2983-4BA5-732D-3EBE-94E6FB30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51" y="46778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領取股利的地方</a:t>
            </a:r>
            <a:r>
              <a:rPr lang="en-US" altLang="zh-TW" sz="5400" dirty="0"/>
              <a:t>~</a:t>
            </a:r>
            <a:r>
              <a:rPr lang="zh-TW" altLang="en-US" sz="5400" dirty="0"/>
              <a:t>股務代理</a:t>
            </a:r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DA360662-B2FC-2446-11FA-7FBFCF4F6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217371"/>
              </p:ext>
            </p:extLst>
          </p:nvPr>
        </p:nvGraphicFramePr>
        <p:xfrm>
          <a:off x="1770814" y="1957900"/>
          <a:ext cx="9094933" cy="482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240">
                  <a:extLst>
                    <a:ext uri="{9D8B030D-6E8A-4147-A177-3AD203B41FA5}">
                      <a16:colId xmlns:a16="http://schemas.microsoft.com/office/drawing/2014/main" val="2438482344"/>
                    </a:ext>
                  </a:extLst>
                </a:gridCol>
                <a:gridCol w="1332085">
                  <a:extLst>
                    <a:ext uri="{9D8B030D-6E8A-4147-A177-3AD203B41FA5}">
                      <a16:colId xmlns:a16="http://schemas.microsoft.com/office/drawing/2014/main" val="3101772953"/>
                    </a:ext>
                  </a:extLst>
                </a:gridCol>
                <a:gridCol w="1052307">
                  <a:extLst>
                    <a:ext uri="{9D8B030D-6E8A-4147-A177-3AD203B41FA5}">
                      <a16:colId xmlns:a16="http://schemas.microsoft.com/office/drawing/2014/main" val="221189415"/>
                    </a:ext>
                  </a:extLst>
                </a:gridCol>
                <a:gridCol w="5612301">
                  <a:extLst>
                    <a:ext uri="{9D8B030D-6E8A-4147-A177-3AD203B41FA5}">
                      <a16:colId xmlns:a16="http://schemas.microsoft.com/office/drawing/2014/main" val="2799078381"/>
                    </a:ext>
                  </a:extLst>
                </a:gridCol>
              </a:tblGrid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875455"/>
                  </a:ext>
                </a:extLst>
              </a:tr>
              <a:tr h="19303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台北車站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中國信託商業銀行股代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02-66365566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台北市重慶南路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504702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永豐金證券股代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02 -23816288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台北市中正區博愛路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840763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凱基證券股代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02-23892999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台北市重慶南路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450992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707402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福邦股務代理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02-2383-6888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台北市忠孝西路一段６號５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７樓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803623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富邦綜合證券股代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02 -23611300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台北市中正區許昌街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602359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176849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忠孝新生站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兆豐證券股代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02 -33930898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台北市中正區忠孝東路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610566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608564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市政府站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康和證券股代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02 -87871888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台北市信義區基隆路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176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439875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16820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8346"/>
                  </a:ext>
                </a:extLst>
              </a:tr>
              <a:tr h="19303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信義安和站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元大證券股代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02 -25865859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台北市大安區敦化南路二段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13005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群益金鼎證券股代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02-27023999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台北市大安區敦化南路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009694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宏遠股務代理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02-2326-8818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台北市信義路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236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93219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371698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股代電話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股代地址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463868"/>
                  </a:ext>
                </a:extLst>
              </a:tr>
              <a:tr h="19303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南京三民站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國票綜合證券股代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02 -25288988#666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臺北市松山區南京東路五段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188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629210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統一綜合證券股代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02-27463797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台北市松山區東興路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62262"/>
                  </a:ext>
                </a:extLst>
              </a:tr>
              <a:tr h="1930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元富證券股代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02 -27686668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台北市松山區光復北路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巷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53230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96618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台北小巨蛋站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華南永昌證券股代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02 -27186425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台北市松山區民生東路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樓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50453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17842"/>
                  </a:ext>
                </a:extLst>
              </a:tr>
              <a:tr h="19303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捷運</a:t>
                      </a:r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松江南京站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台新證券股代</a:t>
                      </a:r>
                      <a:endParaRPr lang="zh-TW" altLang="en-US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02 -25048125</a:t>
                      </a:r>
                      <a:endParaRPr lang="en-US" altLang="zh-TW" sz="900" b="1" i="0" u="none" strike="noStrike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台北市建國北路</a:t>
                      </a:r>
                      <a:r>
                        <a:rPr lang="en-US" altLang="zh-TW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TW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段</a:t>
                      </a:r>
                      <a:r>
                        <a:rPr lang="en-US" altLang="zh-TW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96</a:t>
                      </a:r>
                      <a:r>
                        <a:rPr lang="zh-TW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號</a:t>
                      </a:r>
                      <a:r>
                        <a:rPr lang="en-US" altLang="zh-TW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B1</a:t>
                      </a:r>
                      <a:endParaRPr lang="en-US" altLang="zh-TW" sz="900" b="1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96" marR="2496" marT="2496" marB="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4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09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B2EDC-1B87-5FB2-E3AB-0ACD58C8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第一次領股利</a:t>
            </a:r>
            <a:r>
              <a:rPr lang="en-US" altLang="zh-TW" dirty="0"/>
              <a:t>~</a:t>
            </a:r>
            <a:r>
              <a:rPr lang="zh-TW" altLang="en-US" dirty="0"/>
              <a:t>三件組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4027F-05EA-EB3E-68FF-C5D121985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第一次領股利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1.</a:t>
            </a:r>
            <a:r>
              <a:rPr lang="zh-TW" altLang="en-US" dirty="0"/>
              <a:t>印鑑卡</a:t>
            </a:r>
            <a:r>
              <a:rPr lang="en-US" altLang="zh-TW" dirty="0"/>
              <a:t>—</a:t>
            </a:r>
            <a:r>
              <a:rPr lang="zh-TW" altLang="en-US" dirty="0"/>
              <a:t>上面的印章很重要，要清楚，要專用。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2.</a:t>
            </a:r>
            <a:r>
              <a:rPr lang="zh-TW" altLang="en-US" dirty="0"/>
              <a:t>股利通知書</a:t>
            </a:r>
            <a:r>
              <a:rPr lang="en-US" altLang="zh-TW" dirty="0"/>
              <a:t>—</a:t>
            </a:r>
            <a:r>
              <a:rPr lang="zh-TW" altLang="en-US" dirty="0"/>
              <a:t>上面印章要跟印鑑卡同一顆，要清楚、要專用。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3.</a:t>
            </a:r>
            <a:r>
              <a:rPr lang="zh-TW" altLang="en-US" dirty="0"/>
              <a:t>身分證正反面影本，身分證正本帶著備用，因為可以代辦。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4.</a:t>
            </a:r>
            <a:r>
              <a:rPr lang="zh-TW" altLang="en-US" dirty="0"/>
              <a:t>到股代辦理變更領取方式為</a:t>
            </a:r>
            <a:r>
              <a:rPr lang="en-US" altLang="zh-TW" dirty="0"/>
              <a:t>—</a:t>
            </a:r>
            <a:r>
              <a:rPr lang="zh-TW" altLang="en-US" dirty="0">
                <a:solidFill>
                  <a:srgbClr val="FF0000"/>
                </a:solidFill>
              </a:rPr>
              <a:t>永不匯款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現場親領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    </a:t>
            </a:r>
            <a:r>
              <a:rPr lang="en-US" altLang="zh-TW" dirty="0"/>
              <a:t>(</a:t>
            </a:r>
            <a:r>
              <a:rPr lang="zh-TW" altLang="en-US" dirty="0"/>
              <a:t>匯款手續費，</a:t>
            </a:r>
            <a:r>
              <a:rPr lang="zh-TW" altLang="en-US" dirty="0">
                <a:solidFill>
                  <a:srgbClr val="FF0000"/>
                </a:solidFill>
              </a:rPr>
              <a:t>每家公司每次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元起跳匯費</a:t>
            </a:r>
            <a:r>
              <a:rPr lang="zh-TW" altLang="en-US" dirty="0"/>
              <a:t>，太貴，</a:t>
            </a:r>
            <a:br>
              <a:rPr lang="en-US" altLang="zh-TW" dirty="0"/>
            </a:br>
            <a:r>
              <a:rPr lang="zh-TW" altLang="en-US" dirty="0"/>
              <a:t>      通訊辦理，會領到這輩子用不完的郵票，</a:t>
            </a:r>
            <a:br>
              <a:rPr lang="en-US" altLang="zh-TW" dirty="0"/>
            </a:br>
            <a:r>
              <a:rPr lang="zh-TW" altLang="en-US" dirty="0"/>
              <a:t>      現場親領，才能領到</a:t>
            </a:r>
            <a:r>
              <a:rPr lang="zh-TW" altLang="en-US" dirty="0">
                <a:solidFill>
                  <a:srgbClr val="FF0000"/>
                </a:solidFill>
              </a:rPr>
              <a:t>現金或支票</a:t>
            </a:r>
            <a:r>
              <a:rPr lang="en-US" altLang="zh-TW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5.</a:t>
            </a:r>
            <a:r>
              <a:rPr lang="zh-TW" altLang="en-US" dirty="0"/>
              <a:t>等待股代後續通知領取。外縣市的前置作業建議郵寄別臨櫃 股代不會當天就能處理好的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/>
              <a:t>       等全部都通知可以領了 再來台北領 以免多跑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379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4B8F6-AE59-2438-5DC8-E9D15749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第二次之後領股利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380E5-D64B-9296-F937-C459F09C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累積三四年一次，股利通知書分股代歸類，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蓋好印章</a:t>
            </a:r>
            <a:r>
              <a:rPr lang="en-US" altLang="zh-TW" dirty="0"/>
              <a:t>(</a:t>
            </a:r>
            <a:r>
              <a:rPr lang="zh-TW" altLang="en-US" dirty="0"/>
              <a:t>要跟印鑑卡的同一顆，不同顆不能領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到股務代理櫃檯，送件，等待通知領回。</a:t>
            </a:r>
          </a:p>
        </p:txBody>
      </p:sp>
    </p:spTree>
    <p:extLst>
      <p:ext uri="{BB962C8B-B14F-4D97-AF65-F5344CB8AC3E}">
        <p14:creationId xmlns:p14="http://schemas.microsoft.com/office/powerpoint/2010/main" val="3756491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AF445-EF7C-4D69-B872-5A4EC65C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8255"/>
            <a:ext cx="11353800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看我如此認真講解 請幫按</a:t>
            </a:r>
            <a:r>
              <a:rPr lang="en-US" altLang="zh-TW" sz="4000" dirty="0"/>
              <a:t>google</a:t>
            </a:r>
            <a:r>
              <a:rPr lang="zh-TW" altLang="en-US" sz="4000" dirty="0"/>
              <a:t>地圖商店五顆星吧 感謝您</a:t>
            </a:r>
            <a:r>
              <a:rPr lang="en-US" altLang="zh-TW" sz="4000" dirty="0"/>
              <a:t>!!!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CDA36-370D-441B-A2B3-63F18CCA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7300"/>
            <a:ext cx="11353800" cy="49196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https://g.co/kgs/7kaPb9h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3DFAF2-16B0-4643-BE3B-2D3DC7C84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968"/>
            <a:ext cx="12012930" cy="57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64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C2044-5EB1-48F6-960A-C92AF969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35"/>
            <a:ext cx="10515600" cy="1325563"/>
          </a:xfrm>
        </p:spPr>
        <p:txBody>
          <a:bodyPr/>
          <a:lstStyle/>
          <a:p>
            <a:r>
              <a:rPr lang="zh-TW" altLang="en-US" dirty="0"/>
              <a:t>歡迎加入大倉代領</a:t>
            </a:r>
            <a:r>
              <a:rPr lang="en-US" altLang="zh-TW" dirty="0"/>
              <a:t>LINE</a:t>
            </a:r>
            <a:r>
              <a:rPr lang="zh-TW" altLang="en-US" dirty="0"/>
              <a:t>社群以及</a:t>
            </a:r>
            <a:r>
              <a:rPr lang="en-US" altLang="zh-TW" dirty="0"/>
              <a:t>FB</a:t>
            </a:r>
            <a:r>
              <a:rPr lang="zh-TW" altLang="en-US" dirty="0"/>
              <a:t>社團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758803-050E-4E01-9686-997437B7F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>
          <a:xfrm>
            <a:off x="918210" y="1176337"/>
            <a:ext cx="4419600" cy="5681663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F68D41-185D-4970-8495-1D786441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87" y="4538664"/>
            <a:ext cx="2366009" cy="23660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AFDFA5-223E-4B26-BEF1-ABDCA1A2D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16" y="1176337"/>
            <a:ext cx="4874697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5D46A5-AC1B-4A18-A166-382834411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37" y="1176337"/>
            <a:ext cx="2389063" cy="2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89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FC9333-FCD4-4639-AB3A-D5E87447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任何問題 請聯繫我 也徵業務業助與工讀生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97FAD3-DB9C-486C-8E4C-BAF9A91C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993"/>
            <a:ext cx="5254829" cy="331787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97A3F5-4F29-4E1C-B2B1-8D03740F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0" y="2718648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644E7-A66B-A785-8F8F-07378446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zh-TW" altLang="en-US" sz="4800"/>
              <a:t>入場資格</a:t>
            </a:r>
            <a:r>
              <a:rPr lang="en-US" altLang="zh-TW" sz="4800"/>
              <a:t>~</a:t>
            </a:r>
            <a:endParaRPr lang="zh-TW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C2190-07F3-47CD-F7BE-9CF4CFEF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altLang="zh-TW" sz="2200" dirty="0"/>
              <a:t>1.</a:t>
            </a:r>
            <a:r>
              <a:rPr lang="zh-TW" altLang="en-US" sz="2200" dirty="0"/>
              <a:t>最少買一股約</a:t>
            </a:r>
            <a:r>
              <a:rPr lang="en-US" altLang="zh-TW" sz="2200" dirty="0"/>
              <a:t>10-20</a:t>
            </a:r>
            <a:r>
              <a:rPr lang="zh-TW" altLang="en-US" sz="2200" dirty="0"/>
              <a:t>元。全額交割股甚至低於</a:t>
            </a:r>
            <a:r>
              <a:rPr lang="en-US" altLang="zh-TW" sz="2200" dirty="0"/>
              <a:t>10</a:t>
            </a:r>
            <a:r>
              <a:rPr lang="zh-TW" altLang="en-US" sz="2200" dirty="0"/>
              <a:t>元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en-US" altLang="zh-TW" sz="2200" dirty="0"/>
              <a:t>2.</a:t>
            </a:r>
            <a:r>
              <a:rPr lang="zh-TW" altLang="en-US" sz="2200" dirty="0"/>
              <a:t>很多券商一股手續費僅一元。</a:t>
            </a:r>
            <a:endParaRPr lang="en-US" altLang="zh-TW" sz="2200" dirty="0"/>
          </a:p>
        </p:txBody>
      </p:sp>
      <p:pic>
        <p:nvPicPr>
          <p:cNvPr id="6" name="圖片 5" descr="一張含有 貨幣, 金錢, 金屬, 銅 的圖片&#10;&#10;自動產生的描述">
            <a:extLst>
              <a:ext uri="{FF2B5EF4-FFF2-40B4-BE49-F238E27FC236}">
                <a16:creationId xmlns:a16="http://schemas.microsoft.com/office/drawing/2014/main" id="{C61C4446-A0EC-1832-E07B-95E3B557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" y="2386584"/>
            <a:ext cx="3678936" cy="367893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9755FD-BFCF-4930-EC57-3F45502E0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68364"/>
              </p:ext>
            </p:extLst>
          </p:nvPr>
        </p:nvGraphicFramePr>
        <p:xfrm>
          <a:off x="3962870" y="2889504"/>
          <a:ext cx="7586001" cy="148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06">
                  <a:extLst>
                    <a:ext uri="{9D8B030D-6E8A-4147-A177-3AD203B41FA5}">
                      <a16:colId xmlns:a16="http://schemas.microsoft.com/office/drawing/2014/main" val="3001580094"/>
                    </a:ext>
                  </a:extLst>
                </a:gridCol>
                <a:gridCol w="1468306">
                  <a:extLst>
                    <a:ext uri="{9D8B030D-6E8A-4147-A177-3AD203B41FA5}">
                      <a16:colId xmlns:a16="http://schemas.microsoft.com/office/drawing/2014/main" val="2152545830"/>
                    </a:ext>
                  </a:extLst>
                </a:gridCol>
                <a:gridCol w="886824">
                  <a:extLst>
                    <a:ext uri="{9D8B030D-6E8A-4147-A177-3AD203B41FA5}">
                      <a16:colId xmlns:a16="http://schemas.microsoft.com/office/drawing/2014/main" val="3672728597"/>
                    </a:ext>
                  </a:extLst>
                </a:gridCol>
                <a:gridCol w="1109518">
                  <a:extLst>
                    <a:ext uri="{9D8B030D-6E8A-4147-A177-3AD203B41FA5}">
                      <a16:colId xmlns:a16="http://schemas.microsoft.com/office/drawing/2014/main" val="45310595"/>
                    </a:ext>
                  </a:extLst>
                </a:gridCol>
                <a:gridCol w="2653047">
                  <a:extLst>
                    <a:ext uri="{9D8B030D-6E8A-4147-A177-3AD203B41FA5}">
                      <a16:colId xmlns:a16="http://schemas.microsoft.com/office/drawing/2014/main" val="1783699713"/>
                    </a:ext>
                  </a:extLst>
                </a:gridCol>
              </a:tblGrid>
              <a:tr h="593308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solidFill>
                            <a:schemeClr val="tx1"/>
                          </a:solidFill>
                        </a:rPr>
                        <a:t>股票代號</a:t>
                      </a:r>
                    </a:p>
                  </a:txBody>
                  <a:tcPr marL="102734" marR="102734" marT="51367" marB="51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solidFill>
                            <a:schemeClr val="tx1"/>
                          </a:solidFill>
                        </a:rPr>
                        <a:t>公司名稱</a:t>
                      </a:r>
                    </a:p>
                  </a:txBody>
                  <a:tcPr marL="102734" marR="102734" marT="51367" marB="51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solidFill>
                            <a:schemeClr val="tx1"/>
                          </a:solidFill>
                        </a:rPr>
                        <a:t>股價</a:t>
                      </a:r>
                    </a:p>
                  </a:txBody>
                  <a:tcPr marL="102734" marR="102734" marT="51367" marB="51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solidFill>
                            <a:schemeClr val="tx1"/>
                          </a:solidFill>
                        </a:rPr>
                        <a:t>手續費</a:t>
                      </a:r>
                    </a:p>
                  </a:txBody>
                  <a:tcPr marL="102734" marR="102734" marT="51367" marB="51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solidFill>
                            <a:schemeClr val="tx1"/>
                          </a:solidFill>
                        </a:rPr>
                        <a:t>紀念品</a:t>
                      </a:r>
                    </a:p>
                  </a:txBody>
                  <a:tcPr marL="102734" marR="102734" marT="51367" marB="51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611221"/>
                  </a:ext>
                </a:extLst>
              </a:tr>
              <a:tr h="8914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2369</a:t>
                      </a:r>
                      <a:endParaRPr lang="zh-TW" altLang="en-US" sz="2800" b="1" i="0" u="none" strike="noStrike" kern="12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2734" marR="102734" marT="51367" marB="5136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菱生</a:t>
                      </a:r>
                    </a:p>
                  </a:txBody>
                  <a:tcPr marL="102734" marR="102734" marT="51367" marB="5136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18</a:t>
                      </a:r>
                      <a:endParaRPr lang="zh-TW" altLang="en-US" sz="2800" b="1" i="0" u="none" strike="noStrike" kern="12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2734" marR="102734" marT="51367" marB="5136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1</a:t>
                      </a:r>
                      <a:endParaRPr lang="zh-TW" altLang="en-US" sz="2800" b="1" i="0" u="none" strike="noStrike" kern="12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2734" marR="102734" marT="51367" marB="51367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7-11 </a:t>
                      </a:r>
                      <a:r>
                        <a:rPr lang="zh-TW" altLang="en-US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商品卡</a:t>
                      </a:r>
                      <a:r>
                        <a:rPr lang="en-US" altLang="zh-TW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  <a:r>
                        <a:rPr lang="zh-TW" altLang="en-US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 </a:t>
                      </a:r>
                    </a:p>
                  </a:txBody>
                  <a:tcPr marL="5351" marR="5351" marT="5351" marB="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69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11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8C903-5671-4DF3-AFB2-08C93F6A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US" altLang="zh-TW" dirty="0"/>
              <a:t>2025</a:t>
            </a:r>
            <a:r>
              <a:rPr lang="zh-TW" altLang="en-US" dirty="0"/>
              <a:t>對外倉庫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BB8AFE-4561-45C6-B172-C4A97F9A7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780"/>
            <a:ext cx="5926776" cy="411956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087698-ACC7-4D3C-9F86-48A6AEBD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6" y="1668781"/>
            <a:ext cx="6265224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8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F0E7-52B7-EB7C-34A2-AC5815F1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6656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如何選擇公司</a:t>
            </a:r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A37CDDC0-6911-B1A6-43AA-62A18672D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6040"/>
            <a:ext cx="10515600" cy="3874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全台灣上市櫃</a:t>
            </a:r>
            <a:r>
              <a:rPr lang="en-US" altLang="zh-TW" sz="2400" b="1" dirty="0"/>
              <a:t>+</a:t>
            </a:r>
            <a:r>
              <a:rPr lang="zh-TW" altLang="en-US" sz="2400" b="1" dirty="0"/>
              <a:t>興櫃公司總數約有</a:t>
            </a:r>
            <a:r>
              <a:rPr lang="en-US" altLang="zh-TW" b="1" dirty="0"/>
              <a:t>2000-3000</a:t>
            </a:r>
            <a:r>
              <a:rPr lang="zh-TW" altLang="en-US" sz="2400" b="1" dirty="0"/>
              <a:t>家以上，</a:t>
            </a:r>
            <a:br>
              <a:rPr lang="en-US" altLang="zh-TW" sz="2400" b="1" dirty="0"/>
            </a:br>
            <a:r>
              <a:rPr lang="zh-TW" altLang="en-US" sz="2400" b="1" dirty="0"/>
              <a:t>其中大約會有</a:t>
            </a:r>
            <a:r>
              <a:rPr lang="zh-TW" altLang="en-US" sz="2400" b="1" dirty="0">
                <a:solidFill>
                  <a:srgbClr val="FF0000"/>
                </a:solidFill>
              </a:rPr>
              <a:t>八百多家</a:t>
            </a:r>
            <a:r>
              <a:rPr lang="zh-TW" altLang="en-US" sz="2400" b="1" dirty="0"/>
              <a:t>公司，會提供股東會紀念品， 每年不一定。</a:t>
            </a:r>
            <a:br>
              <a:rPr lang="en-US" altLang="zh-TW" sz="2400" b="1" dirty="0"/>
            </a:br>
            <a:br>
              <a:rPr lang="en-US" altLang="zh-TW" sz="2400" b="1" dirty="0"/>
            </a:br>
            <a:r>
              <a:rPr lang="zh-TW" altLang="en-US" sz="2400" b="1" dirty="0"/>
              <a:t>目前大倉一鍵全買一股模組 是抓取近三至五年高機率發放的公司 共</a:t>
            </a:r>
            <a:r>
              <a:rPr lang="en-US" altLang="zh-TW" sz="2400" b="1" dirty="0"/>
              <a:t>870</a:t>
            </a:r>
            <a:r>
              <a:rPr lang="zh-TW" altLang="en-US" sz="2400" b="1" dirty="0"/>
              <a:t>檔</a:t>
            </a: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會隨著時間更新淘汰</a:t>
            </a:r>
            <a:br>
              <a:rPr lang="en-US" altLang="zh-TW" sz="2400" b="1" dirty="0"/>
            </a:br>
            <a:br>
              <a:rPr lang="en-US" altLang="zh-TW" sz="2400" b="1" dirty="0"/>
            </a:br>
            <a:r>
              <a:rPr lang="zh-TW" altLang="en-US" sz="2400" b="1" dirty="0"/>
              <a:t>如需</a:t>
            </a:r>
            <a:r>
              <a:rPr lang="en-US" altLang="zh-TW" sz="2400" b="1" dirty="0"/>
              <a:t>EXCEL</a:t>
            </a:r>
            <a:r>
              <a:rPr lang="zh-TW" altLang="en-US" sz="2400" b="1" dirty="0"/>
              <a:t>模組名單明細  </a:t>
            </a:r>
            <a:r>
              <a:rPr lang="zh-TW" altLang="en-US" sz="2400" b="1" dirty="0">
                <a:solidFill>
                  <a:srgbClr val="FF0000"/>
                </a:solidFill>
              </a:rPr>
              <a:t>請加大倉代領公司 </a:t>
            </a:r>
            <a:r>
              <a:rPr lang="en-US" altLang="zh-TW" sz="2400" b="1" dirty="0">
                <a:solidFill>
                  <a:srgbClr val="FF0000"/>
                </a:solidFill>
              </a:rPr>
              <a:t>LINE:</a:t>
            </a:r>
            <a:r>
              <a:rPr lang="zh-TW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@792nvftc</a:t>
            </a:r>
            <a:r>
              <a:rPr lang="zh-TW" altLang="en-US" sz="2400" b="1" dirty="0">
                <a:solidFill>
                  <a:srgbClr val="FF0000"/>
                </a:solidFill>
              </a:rPr>
              <a:t> 索取</a:t>
            </a:r>
            <a:br>
              <a:rPr lang="en-US" altLang="zh-TW" sz="2400" b="1" dirty="0"/>
            </a:br>
            <a:br>
              <a:rPr lang="en-US" altLang="zh-TW" sz="2400" b="1" dirty="0"/>
            </a:b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0336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C8535-6BF9-4563-94E4-633F2177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41586-9E6C-4ED6-AB99-31B251825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58700" cy="6858000"/>
          </a:xfrm>
        </p:spPr>
      </p:pic>
    </p:spTree>
    <p:extLst>
      <p:ext uri="{BB962C8B-B14F-4D97-AF65-F5344CB8AC3E}">
        <p14:creationId xmlns:p14="http://schemas.microsoft.com/office/powerpoint/2010/main" val="88252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55AD7-B4A3-4857-87EF-68033C5E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全餐步驟</a:t>
            </a:r>
            <a:r>
              <a:rPr lang="en-US" altLang="zh-TW" dirty="0"/>
              <a:t>1</a:t>
            </a:r>
            <a:r>
              <a:rPr lang="zh-TW" altLang="en-US" dirty="0"/>
              <a:t> 一鍵買齊匯入全餐模組順序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C6B3B-40EE-424B-BBAC-D3A6F276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請先加大倉</a:t>
            </a:r>
            <a:r>
              <a:rPr lang="en-US" altLang="zh-TW" b="1" dirty="0"/>
              <a:t>Line:@792nvftc</a:t>
            </a:r>
            <a:r>
              <a:rPr lang="zh-TW" altLang="en-US" b="1" dirty="0"/>
              <a:t> 表明要加入全餐 填寫加入申請書電子檔並回傳</a:t>
            </a:r>
            <a:r>
              <a:rPr lang="en-US" altLang="zh-TW" b="1" dirty="0"/>
              <a:t>,</a:t>
            </a:r>
            <a:r>
              <a:rPr lang="zh-TW" altLang="en-US" b="1" dirty="0"/>
              <a:t>告知要使用國泰</a:t>
            </a:r>
            <a:r>
              <a:rPr lang="en-US" altLang="zh-TW" b="1" dirty="0"/>
              <a:t>/</a:t>
            </a:r>
            <a:r>
              <a:rPr lang="zh-TW" altLang="en-US" b="1" dirty="0"/>
              <a:t>國票</a:t>
            </a:r>
            <a:r>
              <a:rPr lang="en-US" altLang="zh-TW" b="1" dirty="0"/>
              <a:t>/</a:t>
            </a:r>
            <a:r>
              <a:rPr lang="zh-TW" altLang="en-US" b="1" dirty="0"/>
              <a:t>群益哪一家券商的軟體來使用模組</a:t>
            </a:r>
            <a:endParaRPr lang="en-US" altLang="zh-TW" b="1" dirty="0"/>
          </a:p>
          <a:p>
            <a:r>
              <a:rPr lang="zh-TW" altLang="en-US" b="1" dirty="0"/>
              <a:t>會直接傳該券商模組檔以及軟體模組編輯器給您</a:t>
            </a:r>
            <a:r>
              <a:rPr lang="en-US" altLang="zh-TW" b="1" dirty="0"/>
              <a:t>,</a:t>
            </a:r>
            <a:r>
              <a:rPr lang="zh-TW" altLang="en-US" b="1" dirty="0"/>
              <a:t>再依照以下流程步驟調整編輯即可匯入完成</a:t>
            </a:r>
            <a:endParaRPr lang="en-US" altLang="zh-TW" b="1" dirty="0"/>
          </a:p>
          <a:p>
            <a:r>
              <a:rPr lang="zh-TW" altLang="en-US" b="1" dirty="0"/>
              <a:t>操作時若遇到不解的 可以聯繫贊哥詢問</a:t>
            </a:r>
            <a:r>
              <a:rPr lang="en-US" altLang="zh-TW" b="1" dirty="0"/>
              <a:t>0982-571-134</a:t>
            </a:r>
            <a:r>
              <a:rPr lang="zh-TW" altLang="en-US" b="1" dirty="0"/>
              <a:t> </a:t>
            </a:r>
            <a:r>
              <a:rPr lang="en-US" altLang="zh-TW" b="1" dirty="0"/>
              <a:t>line:@792nvftc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45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9C645-3E03-413C-8DF7-9F0637E4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55" y="-205423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登入國泰樹精靈 按右下方下單匣 其他券商不一定在右下方通常在證券下單區應該叫做暫存匣 匯入調整後的模組</a:t>
            </a:r>
            <a:br>
              <a:rPr lang="en-US" altLang="zh-TW" sz="2400" b="1" dirty="0"/>
            </a:br>
            <a:r>
              <a:rPr lang="zh-TW" altLang="en-US" sz="2400" b="1" dirty="0"/>
              <a:t>調整模組的順序 請看編輯器編輯順序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5CB124-8094-42A3-A865-2B2D40F8C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4" y="960120"/>
            <a:ext cx="11049891" cy="5897880"/>
          </a:xfrm>
        </p:spPr>
      </p:pic>
    </p:spTree>
    <p:extLst>
      <p:ext uri="{BB962C8B-B14F-4D97-AF65-F5344CB8AC3E}">
        <p14:creationId xmlns:p14="http://schemas.microsoft.com/office/powerpoint/2010/main" val="321005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4BE16-9ABB-469C-96A6-0E5C66FF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3FF9D4C-402B-4BB5-AAD4-8B8BB19F2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18691" cy="6858000"/>
          </a:xfrm>
        </p:spPr>
      </p:pic>
    </p:spTree>
    <p:extLst>
      <p:ext uri="{BB962C8B-B14F-4D97-AF65-F5344CB8AC3E}">
        <p14:creationId xmlns:p14="http://schemas.microsoft.com/office/powerpoint/2010/main" val="1916191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38160</TotalTime>
  <Words>2728</Words>
  <Application>Microsoft Office PowerPoint</Application>
  <PresentationFormat>寬螢幕</PresentationFormat>
  <Paragraphs>311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inherit</vt:lpstr>
      <vt:lpstr>Noto Sans TC</vt:lpstr>
      <vt:lpstr>新細明體</vt:lpstr>
      <vt:lpstr>Arial</vt:lpstr>
      <vt:lpstr>Garamond</vt:lpstr>
      <vt:lpstr>Roboto</vt:lpstr>
      <vt:lpstr>Trebuchet MS</vt:lpstr>
      <vt:lpstr>有機</vt:lpstr>
      <vt:lpstr>大倉代領 股東紀念品領取</vt:lpstr>
      <vt:lpstr>股東會紀念品</vt:lpstr>
      <vt:lpstr>股東不分大小</vt:lpstr>
      <vt:lpstr>入場資格~</vt:lpstr>
      <vt:lpstr>如何選擇公司?</vt:lpstr>
      <vt:lpstr>PowerPoint 簡報</vt:lpstr>
      <vt:lpstr>全餐步驟1 一鍵買齊匯入全餐模組順序</vt:lpstr>
      <vt:lpstr>登入國泰樹精靈 按右下方下單匣 其他券商不一定在右下方通常在證券下單區應該叫做暫存匣 匯入調整後的模組 調整模組的順序 請看編輯器編輯順序</vt:lpstr>
      <vt:lpstr>PowerPoint 簡報</vt:lpstr>
      <vt:lpstr>興櫃是不同頁面匯入 </vt:lpstr>
      <vt:lpstr>編輯器順序:</vt:lpstr>
      <vt:lpstr>編輯器順序:</vt:lpstr>
      <vt:lpstr>注意事項</vt:lpstr>
      <vt:lpstr>設定 自動投票 上傳憑證後</vt:lpstr>
      <vt:lpstr>股東會紀念品有那些?</vt:lpstr>
      <vt:lpstr>下單~ 先求安全~</vt:lpstr>
      <vt:lpstr>何時要買股票?</vt:lpstr>
      <vt:lpstr>零股交易 注意</vt:lpstr>
      <vt:lpstr>有些公司~真的不太一般</vt:lpstr>
      <vt:lpstr>買完股票就沒事了嗎?</vt:lpstr>
      <vt:lpstr>電子投票</vt:lpstr>
      <vt:lpstr>PC版畫面</vt:lpstr>
      <vt:lpstr>手機版畫面</vt:lpstr>
      <vt:lpstr>領取條件有級別</vt:lpstr>
      <vt:lpstr>指定地點  近九成公司 透過股務代理發放</vt:lpstr>
      <vt:lpstr>你以為只領一次?</vt:lpstr>
      <vt:lpstr>領取~專業團隊協助你 若需自動投票也有配合的軟體廠商優惠</vt:lpstr>
      <vt:lpstr>全餐1 分配原則</vt:lpstr>
      <vt:lpstr>各地交貨照 </vt:lpstr>
      <vt:lpstr>公司有賺錢，會發股利，要怎樣領?</vt:lpstr>
      <vt:lpstr>股利領取前準備</vt:lpstr>
      <vt:lpstr>印鑑卡 檔案下載</vt:lpstr>
      <vt:lpstr>身份證影本列印教學</vt:lpstr>
      <vt:lpstr>領取股利的地方~股務代理</vt:lpstr>
      <vt:lpstr>第一次領股利~三件組</vt:lpstr>
      <vt:lpstr>第二次之後領股利</vt:lpstr>
      <vt:lpstr>看我如此認真講解 請幫按google地圖商店五顆星吧 感謝您!!!</vt:lpstr>
      <vt:lpstr>歡迎加入大倉代領LINE社群以及FB社團</vt:lpstr>
      <vt:lpstr>任何問題 請聯繫我 也徵業務業助與工讀生</vt:lpstr>
      <vt:lpstr>2025對外倉庫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一股紀念品領取</dc:title>
  <dc:creator>jim wu</dc:creator>
  <cp:lastModifiedBy>贊榮 王</cp:lastModifiedBy>
  <cp:revision>94</cp:revision>
  <dcterms:created xsi:type="dcterms:W3CDTF">2024-11-17T05:41:48Z</dcterms:created>
  <dcterms:modified xsi:type="dcterms:W3CDTF">2025-12-22T09:35:48Z</dcterms:modified>
</cp:coreProperties>
</file>